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08" r:id="rId1"/>
  </p:sldMasterIdLst>
  <p:notesMasterIdLst>
    <p:notesMasterId r:id="rId95"/>
  </p:notesMasterIdLst>
  <p:sldIdLst>
    <p:sldId id="35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57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9" r:id="rId42"/>
    <p:sldId id="358" r:id="rId43"/>
    <p:sldId id="356" r:id="rId44"/>
    <p:sldId id="312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8" r:id="rId53"/>
    <p:sldId id="304" r:id="rId54"/>
    <p:sldId id="309" r:id="rId55"/>
    <p:sldId id="310" r:id="rId56"/>
    <p:sldId id="313" r:id="rId57"/>
    <p:sldId id="314" r:id="rId58"/>
    <p:sldId id="315" r:id="rId59"/>
    <p:sldId id="316" r:id="rId60"/>
    <p:sldId id="317" r:id="rId61"/>
    <p:sldId id="318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47" r:id="rId70"/>
    <p:sldId id="348" r:id="rId71"/>
    <p:sldId id="327" r:id="rId72"/>
    <p:sldId id="328" r:id="rId73"/>
    <p:sldId id="329" r:id="rId74"/>
    <p:sldId id="332" r:id="rId75"/>
    <p:sldId id="330" r:id="rId76"/>
    <p:sldId id="331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50" r:id="rId88"/>
    <p:sldId id="351" r:id="rId89"/>
    <p:sldId id="352" r:id="rId90"/>
    <p:sldId id="353" r:id="rId91"/>
    <p:sldId id="355" r:id="rId92"/>
    <p:sldId id="343" r:id="rId93"/>
    <p:sldId id="349" r:id="rId9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41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E824C2-201F-420E-8703-922758DA941B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75600-54DF-41BA-A843-F096D73C43E7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34</a:t>
            </a:fld>
            <a:endParaRPr lang="ar-SA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35</a:t>
            </a:fld>
            <a:endParaRPr lang="ar-SA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36</a:t>
            </a:fld>
            <a:endParaRPr lang="ar-SA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37</a:t>
            </a:fld>
            <a:endParaRPr lang="ar-SA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38</a:t>
            </a:fld>
            <a:endParaRPr lang="ar-SA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39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40</a:t>
            </a:fld>
            <a:endParaRPr lang="ar-SA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41</a:t>
            </a:fld>
            <a:endParaRPr lang="ar-SA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42</a:t>
            </a:fld>
            <a:endParaRPr lang="ar-SA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43</a:t>
            </a:fld>
            <a:endParaRPr lang="ar-SA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45</a:t>
            </a:fld>
            <a:endParaRPr lang="ar-SA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46</a:t>
            </a:fld>
            <a:endParaRPr lang="ar-SA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47</a:t>
            </a:fld>
            <a:endParaRPr lang="ar-SA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48</a:t>
            </a:fld>
            <a:endParaRPr lang="ar-S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49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50</a:t>
            </a:fld>
            <a:endParaRPr lang="ar-SA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51</a:t>
            </a:fld>
            <a:endParaRPr lang="ar-SA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52</a:t>
            </a:fld>
            <a:endParaRPr lang="ar-SA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53</a:t>
            </a:fld>
            <a:endParaRPr lang="ar-SA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54</a:t>
            </a:fld>
            <a:endParaRPr lang="ar-SA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55</a:t>
            </a:fld>
            <a:endParaRPr lang="ar-SA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56</a:t>
            </a:fld>
            <a:endParaRPr lang="ar-SA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57</a:t>
            </a:fld>
            <a:endParaRPr lang="ar-SA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58</a:t>
            </a:fld>
            <a:endParaRPr lang="ar-SA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59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60</a:t>
            </a:fld>
            <a:endParaRPr lang="ar-SA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61</a:t>
            </a:fld>
            <a:endParaRPr lang="ar-SA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62</a:t>
            </a:fld>
            <a:endParaRPr lang="ar-SA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63</a:t>
            </a:fld>
            <a:endParaRPr lang="ar-SA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64</a:t>
            </a:fld>
            <a:endParaRPr lang="ar-SA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65</a:t>
            </a:fld>
            <a:endParaRPr lang="ar-SA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66</a:t>
            </a:fld>
            <a:endParaRPr lang="ar-SA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67</a:t>
            </a:fld>
            <a:endParaRPr lang="ar-SA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68</a:t>
            </a:fld>
            <a:endParaRPr lang="ar-SA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69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70</a:t>
            </a:fld>
            <a:endParaRPr lang="ar-SA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71</a:t>
            </a:fld>
            <a:endParaRPr lang="ar-SA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72</a:t>
            </a:fld>
            <a:endParaRPr lang="ar-SA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73</a:t>
            </a:fld>
            <a:endParaRPr lang="ar-SA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74</a:t>
            </a:fld>
            <a:endParaRPr lang="ar-SA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75</a:t>
            </a:fld>
            <a:endParaRPr lang="ar-SA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76</a:t>
            </a:fld>
            <a:endParaRPr lang="ar-SA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77</a:t>
            </a:fld>
            <a:endParaRPr lang="ar-SA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78</a:t>
            </a:fld>
            <a:endParaRPr lang="ar-SA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79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80</a:t>
            </a:fld>
            <a:endParaRPr lang="ar-SA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81</a:t>
            </a:fld>
            <a:endParaRPr lang="ar-SA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82</a:t>
            </a:fld>
            <a:endParaRPr lang="ar-SA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83</a:t>
            </a:fld>
            <a:endParaRPr lang="ar-SA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84</a:t>
            </a:fld>
            <a:endParaRPr lang="ar-SA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85</a:t>
            </a:fld>
            <a:endParaRPr lang="ar-SA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86</a:t>
            </a:fld>
            <a:endParaRPr lang="ar-SA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87</a:t>
            </a:fld>
            <a:endParaRPr lang="ar-SA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88</a:t>
            </a:fld>
            <a:endParaRPr lang="ar-SA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89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90</a:t>
            </a:fld>
            <a:endParaRPr lang="ar-SA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91</a:t>
            </a:fld>
            <a:endParaRPr lang="ar-SA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92</a:t>
            </a:fld>
            <a:endParaRPr lang="ar-SA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75600-54DF-41BA-A843-F096D73C43E7}" type="slidenum">
              <a:rPr lang="ar-SA" smtClean="0"/>
              <a:pPr/>
              <a:t>93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3D561E-1715-4B55-A8DE-6512A2F50FF6}" type="datetimeFigureOut">
              <a:rPr lang="ar-SA" smtClean="0"/>
              <a:pPr/>
              <a:t>04/02/1431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5EE42-9847-4B64-88C0-D6326C09E7EC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Evaluation and Management of Acute </a:t>
            </a:r>
            <a:r>
              <a:rPr lang="en-US" sz="6000" dirty="0" err="1" smtClean="0"/>
              <a:t>Pericarditis</a:t>
            </a:r>
            <a:endParaRPr lang="ar-S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3810000"/>
            <a:ext cx="6635496" cy="2514600"/>
          </a:xfrm>
        </p:spPr>
        <p:txBody>
          <a:bodyPr/>
          <a:lstStyle/>
          <a:p>
            <a:pPr marL="514350" indent="-514350" algn="ctr"/>
            <a:r>
              <a:rPr lang="en-US" sz="2800" b="1" i="1" dirty="0" smtClean="0">
                <a:solidFill>
                  <a:schemeClr val="bg1"/>
                </a:solidFill>
              </a:rPr>
              <a:t>DR.GHYATH</a:t>
            </a:r>
            <a:r>
              <a:rPr lang="en-US" sz="2800" b="1" i="1" dirty="0" smtClean="0">
                <a:solidFill>
                  <a:schemeClr val="bg1"/>
                </a:solidFill>
              </a:rPr>
              <a:t>   </a:t>
            </a:r>
            <a:r>
              <a:rPr lang="en-US" sz="2800" b="1" i="1" dirty="0" smtClean="0">
                <a:solidFill>
                  <a:schemeClr val="bg1"/>
                </a:solidFill>
              </a:rPr>
              <a:t>AL  </a:t>
            </a:r>
            <a:r>
              <a:rPr lang="en-US" sz="2800" b="1" i="1" dirty="0" smtClean="0">
                <a:solidFill>
                  <a:schemeClr val="bg1"/>
                </a:solidFill>
              </a:rPr>
              <a:t>AGHA                        </a:t>
            </a:r>
            <a:r>
              <a:rPr lang="ar-SY" sz="2800" b="1" i="1" dirty="0" smtClean="0">
                <a:solidFill>
                  <a:schemeClr val="bg1"/>
                </a:solidFill>
              </a:rPr>
              <a:t>  </a:t>
            </a:r>
            <a:endParaRPr lang="en-US" sz="2800" b="1" i="1" dirty="0" smtClean="0">
              <a:solidFill>
                <a:schemeClr val="bg1"/>
              </a:solidFill>
            </a:endParaRPr>
          </a:p>
          <a:p>
            <a:pPr algn="ctr"/>
            <a:r>
              <a:rPr lang="ar-SY" sz="3200" b="1" i="1" dirty="0" smtClean="0">
                <a:solidFill>
                  <a:schemeClr val="bg1"/>
                </a:solidFill>
              </a:rPr>
              <a:t>                  </a:t>
            </a:r>
            <a:r>
              <a:rPr lang="en-US" sz="3200" b="1" i="1" dirty="0" smtClean="0">
                <a:solidFill>
                  <a:schemeClr val="bg1"/>
                </a:solidFill>
              </a:rPr>
              <a:t>CARDIOLOGIST</a:t>
            </a:r>
            <a:endParaRPr lang="en-US" sz="9600" b="1" i="1" dirty="0" smtClean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Fungal</a:t>
            </a:r>
            <a:r>
              <a:rPr lang="en-US" sz="3600" dirty="0" smtClean="0"/>
              <a:t> 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905000"/>
          </a:xfrm>
        </p:spPr>
        <p:txBody>
          <a:bodyPr>
            <a:normAutofit/>
          </a:bodyPr>
          <a:lstStyle/>
          <a:p>
            <a:pPr lvl="1" algn="l">
              <a:buNone/>
            </a:pPr>
            <a:r>
              <a:rPr lang="en-US" sz="3000" dirty="0" smtClean="0"/>
              <a:t> Histoplasmosis, aspergillosis, blastomycosis, </a:t>
            </a:r>
            <a:r>
              <a:rPr lang="en-US" sz="3000" dirty="0" err="1" smtClean="0"/>
              <a:t>coccidiodomycosis</a:t>
            </a:r>
            <a:r>
              <a:rPr lang="en-US" sz="3000" dirty="0" smtClean="0"/>
              <a:t>, </a:t>
            </a:r>
            <a:r>
              <a:rPr lang="en-US" sz="3000" dirty="0" err="1" smtClean="0"/>
              <a:t>actinomycosis</a:t>
            </a:r>
            <a:r>
              <a:rPr lang="en-US" sz="3000" dirty="0" smtClean="0"/>
              <a:t>, </a:t>
            </a:r>
            <a:r>
              <a:rPr lang="en-US" sz="3000" dirty="0" err="1" smtClean="0"/>
              <a:t>nocardia</a:t>
            </a:r>
            <a:r>
              <a:rPr lang="en-US" sz="3000" dirty="0" smtClean="0"/>
              <a:t>, </a:t>
            </a:r>
            <a:r>
              <a:rPr lang="en-US" sz="3000" dirty="0" err="1" smtClean="0"/>
              <a:t>candida</a:t>
            </a:r>
            <a:r>
              <a:rPr lang="en-US" sz="3000" dirty="0" smtClean="0"/>
              <a:t> </a:t>
            </a:r>
            <a:endParaRPr lang="ar-S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Parasitic</a:t>
            </a:r>
            <a:endParaRPr lang="ar-SA" sz="4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295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err="1" smtClean="0"/>
              <a:t>Echinococcus</a:t>
            </a:r>
            <a:r>
              <a:rPr lang="en-US" sz="3200" dirty="0" smtClean="0"/>
              <a:t>, </a:t>
            </a:r>
            <a:r>
              <a:rPr lang="en-US" sz="3200" dirty="0" err="1" smtClean="0"/>
              <a:t>amebiasis</a:t>
            </a:r>
            <a:r>
              <a:rPr lang="en-US" sz="3200" dirty="0" smtClean="0"/>
              <a:t>, toxoplasmosis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Radiation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Neoplasm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3581400"/>
            <a:ext cx="8915400" cy="1738312"/>
          </a:xfrm>
        </p:spPr>
        <p:txBody>
          <a:bodyPr>
            <a:normAutofit fontScale="25000" lnSpcReduction="20000"/>
          </a:bodyPr>
          <a:lstStyle/>
          <a:p>
            <a:pPr marL="1371600" indent="-1371600" algn="l"/>
            <a:r>
              <a:rPr lang="en-US" sz="1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Metastatic</a:t>
            </a:r>
            <a:r>
              <a:rPr lang="en-US" sz="12800" dirty="0" smtClean="0"/>
              <a:t> - Lung or breast cancer, Hodgkin's disease, leukemia, melanoma</a:t>
            </a:r>
          </a:p>
          <a:p>
            <a:pPr marL="1371600" indent="-1371600" algn="l"/>
            <a:r>
              <a:rPr lang="en-US" sz="12800" dirty="0" smtClean="0"/>
              <a:t>  </a:t>
            </a:r>
          </a:p>
          <a:p>
            <a:pPr algn="l"/>
            <a:r>
              <a:rPr lang="en-US" sz="1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Primary</a:t>
            </a:r>
            <a:r>
              <a:rPr lang="en-US" sz="12800" dirty="0" smtClean="0"/>
              <a:t> - </a:t>
            </a:r>
            <a:r>
              <a:rPr lang="en-US" sz="12800" dirty="0" err="1" smtClean="0"/>
              <a:t>Rhabdomyosarcoma</a:t>
            </a:r>
            <a:r>
              <a:rPr lang="en-US" sz="12800" dirty="0" smtClean="0"/>
              <a:t>, </a:t>
            </a:r>
            <a:r>
              <a:rPr lang="en-US" sz="12800" dirty="0" err="1" smtClean="0"/>
              <a:t>teratoma</a:t>
            </a:r>
            <a:r>
              <a:rPr lang="en-US" sz="12800" dirty="0" smtClean="0"/>
              <a:t>, </a:t>
            </a:r>
            <a:r>
              <a:rPr lang="en-US" sz="12800" dirty="0" err="1" smtClean="0"/>
              <a:t>fibroma</a:t>
            </a:r>
            <a:r>
              <a:rPr lang="en-US" sz="12800" dirty="0" smtClean="0"/>
              <a:t>, </a:t>
            </a:r>
            <a:r>
              <a:rPr lang="en-US" sz="12800" dirty="0" err="1" smtClean="0"/>
              <a:t>lipoma</a:t>
            </a:r>
            <a:r>
              <a:rPr lang="en-US" sz="12800" dirty="0" smtClean="0"/>
              <a:t>, </a:t>
            </a:r>
            <a:r>
              <a:rPr lang="en-US" sz="12800" dirty="0" err="1" smtClean="0"/>
              <a:t>leiomyoma</a:t>
            </a:r>
            <a:r>
              <a:rPr lang="en-US" sz="12800" dirty="0" smtClean="0"/>
              <a:t>, </a:t>
            </a:r>
            <a:r>
              <a:rPr lang="en-US" sz="12800" dirty="0" err="1" smtClean="0"/>
              <a:t>angioma</a:t>
            </a:r>
            <a:endParaRPr lang="en-US" sz="12800" dirty="0" smtClean="0"/>
          </a:p>
          <a:p>
            <a:pPr algn="l"/>
            <a:r>
              <a:rPr lang="en-US" sz="12800" dirty="0" smtClean="0"/>
              <a:t>  </a:t>
            </a:r>
          </a:p>
          <a:p>
            <a:pPr algn="l"/>
            <a:r>
              <a:rPr lang="en-US" sz="1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Paraneoplastic</a:t>
            </a:r>
            <a:r>
              <a:rPr lang="en-US" sz="1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endParaRPr lang="ar-SA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Cardiac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276600"/>
            <a:ext cx="7769352" cy="3124200"/>
          </a:xfrm>
        </p:spPr>
        <p:txBody>
          <a:bodyPr>
            <a:normAutofit/>
          </a:bodyPr>
          <a:lstStyle/>
          <a:p>
            <a:pPr marL="742950" indent="-742950" algn="l"/>
            <a:r>
              <a:rPr lang="en-US" sz="3600" dirty="0" err="1" smtClean="0">
                <a:solidFill>
                  <a:schemeClr val="bg1"/>
                </a:solidFill>
              </a:rPr>
              <a:t>A</a:t>
            </a:r>
            <a:r>
              <a:rPr lang="en-US" sz="3600" dirty="0" err="1" smtClean="0"/>
              <a:t>.Early</a:t>
            </a:r>
            <a:r>
              <a:rPr lang="en-US" sz="3600" dirty="0" smtClean="0"/>
              <a:t> infarction </a:t>
            </a:r>
            <a:r>
              <a:rPr lang="en-US" sz="3600" dirty="0" err="1" smtClean="0"/>
              <a:t>pericarditis</a:t>
            </a:r>
            <a:r>
              <a:rPr lang="en-US" sz="3600" dirty="0" smtClean="0"/>
              <a:t> </a:t>
            </a:r>
          </a:p>
          <a:p>
            <a:pPr marL="742950" indent="-742950" algn="l"/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</a:t>
            </a:r>
            <a:r>
              <a:rPr lang="en-US" sz="3600" dirty="0" smtClean="0"/>
              <a:t>. Late </a:t>
            </a:r>
            <a:r>
              <a:rPr lang="en-US" sz="3600" dirty="0" err="1" smtClean="0"/>
              <a:t>postcardiac</a:t>
            </a:r>
            <a:r>
              <a:rPr lang="en-US" sz="3600" dirty="0" smtClean="0"/>
              <a:t> injury (Dressler's syndrome )                      </a:t>
            </a:r>
          </a:p>
          <a:p>
            <a:pPr algn="l" rtl="0"/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3600" dirty="0" smtClean="0"/>
              <a:t>. </a:t>
            </a:r>
            <a:r>
              <a:rPr lang="en-US" sz="3600" dirty="0" err="1" smtClean="0"/>
              <a:t>Myocarditis</a:t>
            </a:r>
            <a:r>
              <a:rPr lang="en-US" sz="3600" dirty="0" smtClean="0"/>
              <a:t> </a:t>
            </a:r>
          </a:p>
          <a:p>
            <a:pPr algn="l"/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Trauma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43736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rgbClr val="C00000"/>
                </a:solidFill>
              </a:rPr>
              <a:t>A</a:t>
            </a:r>
            <a:r>
              <a:rPr lang="en-US" sz="3200" dirty="0" smtClean="0"/>
              <a:t>. Blunt  </a:t>
            </a:r>
          </a:p>
          <a:p>
            <a:pPr algn="l"/>
            <a:r>
              <a:rPr lang="en-US" sz="3200" i="1" dirty="0" smtClean="0">
                <a:solidFill>
                  <a:srgbClr val="C00000"/>
                </a:solidFill>
              </a:rPr>
              <a:t>B</a:t>
            </a:r>
            <a:r>
              <a:rPr lang="en-US" sz="3200" dirty="0" smtClean="0"/>
              <a:t>. Penetrating  </a:t>
            </a:r>
          </a:p>
          <a:p>
            <a:pPr algn="l"/>
            <a:r>
              <a:rPr lang="en-US" sz="3200" i="1" dirty="0" smtClean="0">
                <a:solidFill>
                  <a:srgbClr val="C00000"/>
                </a:solidFill>
              </a:rPr>
              <a:t>C</a:t>
            </a:r>
            <a:r>
              <a:rPr lang="en-US" sz="3200" dirty="0" smtClean="0"/>
              <a:t>. Iatrogenic - Catheter and </a:t>
            </a:r>
            <a:r>
              <a:rPr lang="en-US" sz="3200" smtClean="0"/>
              <a:t>pacemaker   perforations</a:t>
            </a:r>
            <a:r>
              <a:rPr lang="en-US" sz="3200" dirty="0" smtClean="0"/>
              <a:t>, cardiopulmonary resuscitation, post-thoracic surgery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Autoimmune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819400"/>
            <a:ext cx="7772400" cy="316273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800" b="1" i="1" dirty="0" smtClean="0">
                <a:solidFill>
                  <a:schemeClr val="bg1"/>
                </a:solidFill>
              </a:rPr>
              <a:t>A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Rheumatic diseases </a:t>
            </a:r>
            <a:r>
              <a:rPr lang="en-US" sz="2800" dirty="0" smtClean="0"/>
              <a:t>- including lupus, rheumatoid arthritis, </a:t>
            </a:r>
            <a:r>
              <a:rPr lang="en-US" sz="2800" dirty="0" err="1" smtClean="0"/>
              <a:t>vasculitis</a:t>
            </a:r>
            <a:r>
              <a:rPr lang="en-US" sz="2800" dirty="0" smtClean="0"/>
              <a:t>, scleroderma, mixed connective tissue disease </a:t>
            </a:r>
          </a:p>
          <a:p>
            <a:pPr algn="l"/>
            <a:r>
              <a:rPr lang="en-US" sz="2800" b="1" i="1" dirty="0" smtClean="0">
                <a:solidFill>
                  <a:schemeClr val="bg1"/>
                </a:solidFill>
              </a:rPr>
              <a:t>B</a:t>
            </a:r>
            <a:r>
              <a:rPr lang="en-US" sz="2800" dirty="0" smtClean="0"/>
              <a:t>. </a:t>
            </a:r>
            <a:r>
              <a:rPr lang="en-US" sz="2800" dirty="0" smtClean="0">
                <a:solidFill>
                  <a:srgbClr val="C00000"/>
                </a:solidFill>
              </a:rPr>
              <a:t>Other</a:t>
            </a:r>
            <a:r>
              <a:rPr lang="en-US" sz="2800" dirty="0" smtClean="0"/>
              <a:t> - Wegener's </a:t>
            </a:r>
            <a:r>
              <a:rPr lang="en-US" sz="2800" dirty="0" err="1" smtClean="0"/>
              <a:t>granulomatosis</a:t>
            </a:r>
            <a:r>
              <a:rPr lang="en-US" sz="2800" dirty="0" smtClean="0"/>
              <a:t>, </a:t>
            </a:r>
            <a:r>
              <a:rPr lang="en-US" sz="2800" dirty="0" err="1" smtClean="0"/>
              <a:t>polyarteritis</a:t>
            </a:r>
            <a:r>
              <a:rPr lang="en-US" sz="2800" dirty="0" smtClean="0"/>
              <a:t> </a:t>
            </a:r>
            <a:r>
              <a:rPr lang="en-US" sz="2800" dirty="0" err="1" smtClean="0"/>
              <a:t>nodosa</a:t>
            </a:r>
            <a:r>
              <a:rPr lang="en-US" sz="2800" dirty="0" smtClean="0"/>
              <a:t>, </a:t>
            </a:r>
            <a:r>
              <a:rPr lang="en-US" sz="2800" dirty="0" err="1" smtClean="0"/>
              <a:t>sarcoidosis</a:t>
            </a:r>
            <a:r>
              <a:rPr lang="en-US" sz="2800" dirty="0" smtClean="0"/>
              <a:t>, inflammatory bowel disease (</a:t>
            </a:r>
            <a:r>
              <a:rPr lang="en-US" sz="2800" dirty="0" err="1" smtClean="0"/>
              <a:t>Crohn's</a:t>
            </a:r>
            <a:r>
              <a:rPr lang="en-US" sz="2800" dirty="0" smtClean="0"/>
              <a:t>, ulcerative colitis), Whipple's, giant cell </a:t>
            </a:r>
            <a:r>
              <a:rPr lang="en-US" sz="2800" dirty="0" err="1" smtClean="0"/>
              <a:t>arteritis</a:t>
            </a:r>
            <a:r>
              <a:rPr lang="en-US" sz="2800" dirty="0" smtClean="0"/>
              <a:t>, </a:t>
            </a:r>
            <a:r>
              <a:rPr lang="en-US" sz="2800" dirty="0" err="1" smtClean="0"/>
              <a:t>Behcet's</a:t>
            </a:r>
            <a:r>
              <a:rPr lang="en-US" sz="2800" dirty="0" smtClean="0"/>
              <a:t> disease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685800"/>
            <a:ext cx="7772400" cy="1524000"/>
          </a:xfrm>
        </p:spPr>
        <p:txBody>
          <a:bodyPr/>
          <a:lstStyle/>
          <a:p>
            <a:pPr algn="ctr"/>
            <a:r>
              <a:rPr smtClean="0"/>
              <a:t>Drugs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971800"/>
            <a:ext cx="7772400" cy="3733800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 smtClean="0">
                <a:solidFill>
                  <a:srgbClr val="FFC000"/>
                </a:solidFill>
              </a:rPr>
              <a:t>A</a:t>
            </a:r>
            <a:r>
              <a:rPr lang="en-US" sz="3200" dirty="0" smtClean="0"/>
              <a:t>. </a:t>
            </a:r>
            <a:r>
              <a:rPr lang="en-US" sz="3200" dirty="0" err="1" smtClean="0"/>
              <a:t>Procainamide</a:t>
            </a:r>
            <a:r>
              <a:rPr lang="en-US" sz="3200" dirty="0" smtClean="0"/>
              <a:t>, </a:t>
            </a:r>
            <a:r>
              <a:rPr lang="en-US" sz="3200" dirty="0" err="1" smtClean="0"/>
              <a:t>isoniazid</a:t>
            </a:r>
            <a:r>
              <a:rPr lang="en-US" sz="3200" dirty="0" smtClean="0"/>
              <a:t>, or </a:t>
            </a:r>
            <a:r>
              <a:rPr lang="en-US" sz="3200" dirty="0" err="1" smtClean="0"/>
              <a:t>hydralazine</a:t>
            </a:r>
            <a:r>
              <a:rPr lang="en-US" sz="3200" dirty="0" smtClean="0"/>
              <a:t> as part of drug-induced lupus </a:t>
            </a:r>
          </a:p>
          <a:p>
            <a:pPr algn="l"/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r>
              <a:rPr lang="en-US" sz="3200" dirty="0" smtClean="0"/>
              <a:t>. Other - </a:t>
            </a:r>
            <a:r>
              <a:rPr lang="en-US" sz="3200" dirty="0" err="1" smtClean="0"/>
              <a:t>cromolyn</a:t>
            </a:r>
            <a:r>
              <a:rPr lang="en-US" sz="3200" dirty="0" smtClean="0"/>
              <a:t> sodium, </a:t>
            </a:r>
            <a:r>
              <a:rPr lang="en-US" sz="3200" dirty="0" err="1" smtClean="0"/>
              <a:t>dantrolene</a:t>
            </a:r>
            <a:r>
              <a:rPr lang="en-US" sz="3200" dirty="0" smtClean="0"/>
              <a:t>, </a:t>
            </a:r>
            <a:r>
              <a:rPr lang="en-US" sz="3200" dirty="0" err="1" smtClean="0"/>
              <a:t>methysergide</a:t>
            </a:r>
            <a:r>
              <a:rPr lang="en-US" sz="3200" dirty="0" smtClean="0"/>
              <a:t>, anticoagulants, </a:t>
            </a:r>
            <a:r>
              <a:rPr lang="en-US" sz="3200" dirty="0" err="1" smtClean="0"/>
              <a:t>thrombolytics</a:t>
            </a:r>
            <a:r>
              <a:rPr lang="en-US" sz="3200" dirty="0" smtClean="0"/>
              <a:t>, </a:t>
            </a:r>
            <a:r>
              <a:rPr lang="en-US" sz="3200" dirty="0" err="1" smtClean="0"/>
              <a:t>phenytoin</a:t>
            </a:r>
            <a:r>
              <a:rPr lang="en-US" sz="3200" dirty="0" smtClean="0"/>
              <a:t>, penicillin, ,</a:t>
            </a:r>
            <a:r>
              <a:rPr lang="en-US" sz="3200" dirty="0" err="1" smtClean="0"/>
              <a:t>mesalazine</a:t>
            </a:r>
            <a:r>
              <a:rPr lang="en-US" sz="3200" dirty="0" smtClean="0"/>
              <a:t> ,</a:t>
            </a:r>
            <a:r>
              <a:rPr lang="en-US" sz="3200" dirty="0" err="1" smtClean="0"/>
              <a:t>cyclosporin</a:t>
            </a:r>
            <a:r>
              <a:rPr lang="en-US" sz="3200" dirty="0" smtClean="0"/>
              <a:t> ,</a:t>
            </a:r>
            <a:r>
              <a:rPr lang="en-US" sz="3200" dirty="0" err="1" smtClean="0"/>
              <a:t>phenylbutazone</a:t>
            </a:r>
            <a:r>
              <a:rPr lang="en-US" sz="3200" dirty="0" smtClean="0"/>
              <a:t>, doxorubicin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38200"/>
            <a:ext cx="7772400" cy="1447800"/>
          </a:xfrm>
        </p:spPr>
        <p:txBody>
          <a:bodyPr/>
          <a:lstStyle/>
          <a:p>
            <a:pPr algn="ctr"/>
            <a:r>
              <a:rPr smtClean="0"/>
              <a:t>Metabolic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895600"/>
            <a:ext cx="7921752" cy="3276600"/>
          </a:xfrm>
        </p:spPr>
        <p:txBody>
          <a:bodyPr>
            <a:normAutofit/>
          </a:bodyPr>
          <a:lstStyle/>
          <a:p>
            <a:pPr marL="1703070" lvl="3" indent="-514350" algn="l"/>
            <a:r>
              <a:rPr lang="en-US" sz="2800" i="1" dirty="0" smtClean="0">
                <a:solidFill>
                  <a:srgbClr val="FF0000"/>
                </a:solidFill>
              </a:rPr>
              <a:t>A</a:t>
            </a:r>
            <a:r>
              <a:rPr lang="en-US" sz="2800" dirty="0" smtClean="0"/>
              <a:t>. Hypothyroidism  </a:t>
            </a:r>
          </a:p>
          <a:p>
            <a:pPr marL="1703070" lvl="3" indent="-514350" algn="l"/>
            <a:r>
              <a:rPr lang="en-US" sz="2800" i="1" dirty="0" smtClean="0">
                <a:solidFill>
                  <a:srgbClr val="FF0000"/>
                </a:solidFill>
              </a:rPr>
              <a:t>B</a:t>
            </a:r>
            <a:r>
              <a:rPr lang="en-US" sz="2800" dirty="0" smtClean="0"/>
              <a:t>. Uremia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3058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DIAGNOSTIC CRITERIA AND CLINICAL PRESENTATION of ACUTE PERICARDITIS</a:t>
            </a:r>
            <a:endParaRPr lang="ar-SA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82112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1371600"/>
          </a:xfrm>
        </p:spPr>
        <p:txBody>
          <a:bodyPr/>
          <a:lstStyle/>
          <a:p>
            <a:pPr algn="ctr"/>
            <a:r>
              <a:rPr lang="en-US" dirty="0" smtClean="0"/>
              <a:t>Acute </a:t>
            </a:r>
            <a:r>
              <a:rPr lang="en-US" dirty="0" err="1" smtClean="0"/>
              <a:t>Pericarditis</a:t>
            </a:r>
            <a:endParaRPr lang="ar-SA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i="1" dirty="0" smtClean="0"/>
              <a:t>at least </a:t>
            </a:r>
            <a:r>
              <a:rPr lang="en-US" sz="3600" b="1" i="1" dirty="0" smtClean="0"/>
              <a:t>2</a:t>
            </a:r>
            <a:r>
              <a:rPr lang="en-US" sz="3200" i="1" dirty="0" smtClean="0"/>
              <a:t> criteria of </a:t>
            </a:r>
            <a:r>
              <a:rPr lang="en-US" sz="3600" b="1" i="1" dirty="0" smtClean="0"/>
              <a:t>4</a:t>
            </a:r>
            <a:r>
              <a:rPr lang="en-US" sz="3200" i="1" dirty="0" smtClean="0"/>
              <a:t> should be present</a:t>
            </a:r>
            <a:endParaRPr lang="ar-SA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295400"/>
            <a:ext cx="8686800" cy="5029201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. Typical chest pain </a:t>
            </a:r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. Pericardial friction rub </a:t>
            </a:r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/>
              <a:t>. Suggestive ECG changes (typically widespread ST segment elevation) </a:t>
            </a:r>
          </a:p>
          <a:p>
            <a:pPr algn="l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/>
              <a:t>. New or worsening pericardial effusion</a:t>
            </a:r>
          </a:p>
          <a:p>
            <a:pPr algn="l">
              <a:buNone/>
            </a:pPr>
            <a:r>
              <a:rPr lang="en-US" sz="3600" dirty="0" smtClean="0"/>
              <a:t>(</a:t>
            </a:r>
            <a:r>
              <a:rPr lang="en-US" sz="3000" i="1" dirty="0" smtClean="0"/>
              <a:t>Pericardial effusion confirms the clinical diagnosis but its absence does not exclude it.)</a:t>
            </a:r>
            <a:endParaRPr lang="ar-SA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Chest pain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chest pain of acute pericarditis is </a:t>
            </a:r>
            <a:r>
              <a:rPr lang="en-US" b="1" i="1" dirty="0" smtClean="0"/>
              <a:t>typically</a:t>
            </a:r>
            <a:r>
              <a:rPr lang="en-US" dirty="0" smtClean="0"/>
              <a:t> fairly sudden in onset and occurs over the anterior chest. It is often </a:t>
            </a:r>
            <a:r>
              <a:rPr lang="en-US" dirty="0" err="1" smtClean="0"/>
              <a:t>pleuritic</a:t>
            </a:r>
            <a:r>
              <a:rPr lang="en-US" dirty="0" smtClean="0"/>
              <a:t> in nature, being sharp and exacerbated by inspiration. </a:t>
            </a:r>
            <a:r>
              <a:rPr lang="en-US" b="1" i="1" dirty="0" smtClean="0"/>
              <a:t>However</a:t>
            </a:r>
            <a:r>
              <a:rPr lang="en-US" dirty="0" smtClean="0"/>
              <a:t>, dull, oppressive pain, which is difficult to distinguish from that of myocardial ischemia, can occur. </a:t>
            </a:r>
            <a:endParaRPr lang="en-US" dirty="0" smtClean="0"/>
          </a:p>
          <a:p>
            <a:pPr algn="l">
              <a:buNone/>
            </a:pPr>
            <a:r>
              <a:rPr lang="en-US" dirty="0" smtClean="0"/>
              <a:t>The </a:t>
            </a:r>
            <a:r>
              <a:rPr lang="en-US" dirty="0" smtClean="0"/>
              <a:t>pain may decrease in intensity when the patient sits up and leans </a:t>
            </a:r>
            <a:r>
              <a:rPr lang="en-US" dirty="0" smtClean="0"/>
              <a:t>forward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Pericardial friction rub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458200" cy="4922520"/>
          </a:xfrm>
          <a:noFill/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3000" dirty="0" smtClean="0"/>
              <a:t>A pericardial friction rub is </a:t>
            </a:r>
            <a:r>
              <a:rPr lang="en-US" sz="3000" b="1" dirty="0" smtClean="0"/>
              <a:t>highly specific </a:t>
            </a:r>
            <a:r>
              <a:rPr lang="en-US" sz="3000" dirty="0" smtClean="0"/>
              <a:t>for acute pericarditis. The </a:t>
            </a:r>
            <a:r>
              <a:rPr lang="en-US" sz="3000" b="1" dirty="0" smtClean="0"/>
              <a:t>sensitivity is variable</a:t>
            </a:r>
            <a:r>
              <a:rPr lang="en-US" sz="3000" dirty="0" smtClean="0"/>
              <a:t>, varying in part with the frequency of auscultation since rubs tend to vary in intensity and can come and go over a period of hours. </a:t>
            </a:r>
          </a:p>
          <a:p>
            <a:pPr algn="l">
              <a:buNone/>
            </a:pPr>
            <a:r>
              <a:rPr lang="en-US" sz="3000" dirty="0" smtClean="0"/>
              <a:t>Pericardial rubs may be easier to hear in patients without a pericardial effusion, but this finding is not universal and is not well-documented.</a:t>
            </a:r>
          </a:p>
          <a:p>
            <a:pPr algn="l">
              <a:buNone/>
            </a:pPr>
            <a:r>
              <a:rPr lang="en-US" sz="3000" dirty="0" smtClean="0"/>
              <a:t> In a report of 100 patients with </a:t>
            </a:r>
            <a:r>
              <a:rPr lang="en-US" sz="3000" dirty="0" smtClean="0">
                <a:solidFill>
                  <a:srgbClr val="0070C0"/>
                </a:solidFill>
              </a:rPr>
              <a:t>acute pericarditis, a pericardial rub was present in 34 of 40 (85 percent) without an effusion</a:t>
            </a:r>
            <a:r>
              <a:rPr lang="en-US" sz="3000" dirty="0" smtClean="0"/>
              <a:t>, a prevalence considerably higher than in some other series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914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Pericardial friction rubs are said to be generated by friction of the two inflamed layers of the pericardium, </a:t>
            </a:r>
            <a:r>
              <a:rPr lang="en-US" sz="3600" i="1" dirty="0" smtClean="0">
                <a:solidFill>
                  <a:srgbClr val="7030A0"/>
                </a:solidFill>
              </a:rPr>
              <a:t>but even a large pericardial effusion does not necessarily prevent a friction rub. </a:t>
            </a:r>
            <a:r>
              <a:rPr lang="en-US" sz="3600" i="1" dirty="0" smtClean="0"/>
              <a:t>Thus</a:t>
            </a:r>
            <a:r>
              <a:rPr lang="en-US" sz="3600" dirty="0" smtClean="0"/>
              <a:t>, this commonly offered explanation for its mechanism may be an oversimplification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3716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Pericardial friction rubs occur during the maximal movement of the heart within its pericardial sac. Thus, the </a:t>
            </a:r>
            <a:r>
              <a:rPr lang="en-US" sz="3200" b="1" i="1" dirty="0" smtClean="0"/>
              <a:t>classic friction rub consists of three phases</a:t>
            </a:r>
            <a:r>
              <a:rPr lang="en-US" sz="3200" dirty="0" smtClean="0"/>
              <a:t>, corresponding to movement of the heart during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atrial</a:t>
            </a:r>
            <a:r>
              <a:rPr lang="en-US" sz="3200" b="1" i="1" dirty="0" smtClean="0">
                <a:solidFill>
                  <a:srgbClr val="FF0000"/>
                </a:solidFill>
              </a:rPr>
              <a:t> systole </a:t>
            </a:r>
            <a:r>
              <a:rPr lang="en-US" sz="3200" dirty="0" smtClean="0"/>
              <a:t>(which is not heard in patients with </a:t>
            </a:r>
            <a:r>
              <a:rPr lang="en-US" sz="3200" dirty="0" err="1" smtClean="0"/>
              <a:t>atrial</a:t>
            </a:r>
            <a:r>
              <a:rPr lang="en-US" sz="3200" dirty="0" smtClean="0"/>
              <a:t> fibrillation), </a:t>
            </a:r>
            <a:r>
              <a:rPr lang="en-US" sz="3200" b="1" i="1" dirty="0" smtClean="0">
                <a:solidFill>
                  <a:srgbClr val="FF0000"/>
                </a:solidFill>
              </a:rPr>
              <a:t>ventricular systole</a:t>
            </a:r>
            <a:r>
              <a:rPr lang="en-US" sz="3200" dirty="0" smtClean="0"/>
              <a:t>, and in </a:t>
            </a:r>
            <a:endParaRPr lang="ar-SY" sz="3200" dirty="0" smtClean="0"/>
          </a:p>
          <a:p>
            <a:pPr algn="l"/>
            <a:r>
              <a:rPr lang="en-US" sz="3200" dirty="0" smtClean="0"/>
              <a:t>the rapid filling phase of </a:t>
            </a:r>
            <a:r>
              <a:rPr lang="en-US" sz="3200" b="1" i="1" dirty="0" smtClean="0">
                <a:solidFill>
                  <a:srgbClr val="FF0000"/>
                </a:solidFill>
              </a:rPr>
              <a:t>early ventricular diastol</a:t>
            </a:r>
            <a:r>
              <a:rPr lang="en-US" sz="2800" b="1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09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i="1" dirty="0" smtClean="0">
                <a:solidFill>
                  <a:srgbClr val="7030A0"/>
                </a:solidFill>
              </a:rPr>
              <a:t>However</a:t>
            </a:r>
            <a:r>
              <a:rPr lang="en-US" sz="3600" dirty="0" smtClean="0"/>
              <a:t>, some rubs are present only during one (one component) or two phases (two components) of the cardiac cycle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smtClean="0"/>
              <a:t>Pericardial rubs have a superficial scratchy or squeaking sound that is </a:t>
            </a:r>
            <a:r>
              <a:rPr lang="en-US" sz="4000" i="1" dirty="0" smtClean="0">
                <a:solidFill>
                  <a:srgbClr val="7030A0"/>
                </a:solidFill>
              </a:rPr>
              <a:t>best heard with the diaphragm of the stethoscope</a:t>
            </a:r>
            <a:r>
              <a:rPr lang="en-US" sz="4000" dirty="0" smtClean="0"/>
              <a:t>. </a:t>
            </a:r>
            <a:endParaRPr lang="en-US" sz="4000" dirty="0" smtClean="0"/>
          </a:p>
          <a:p>
            <a:pPr algn="l"/>
            <a:r>
              <a:rPr lang="en-US" sz="4000" dirty="0" smtClean="0"/>
              <a:t>They </a:t>
            </a:r>
            <a:r>
              <a:rPr lang="en-US" sz="4000" dirty="0" smtClean="0"/>
              <a:t>can be localized or widespread, but are usually </a:t>
            </a:r>
            <a:r>
              <a:rPr lang="en-US" sz="4000" i="1" dirty="0" smtClean="0">
                <a:solidFill>
                  <a:srgbClr val="FF0000"/>
                </a:solidFill>
              </a:rPr>
              <a:t>best heard over the left </a:t>
            </a:r>
            <a:r>
              <a:rPr lang="en-US" sz="4000" i="1" dirty="0" err="1" smtClean="0">
                <a:solidFill>
                  <a:srgbClr val="FF0000"/>
                </a:solidFill>
              </a:rPr>
              <a:t>sternal</a:t>
            </a:r>
            <a:r>
              <a:rPr lang="en-US" sz="4000" i="1" dirty="0" smtClean="0">
                <a:solidFill>
                  <a:srgbClr val="FF0000"/>
                </a:solidFill>
              </a:rPr>
              <a:t> border</a:t>
            </a:r>
            <a:r>
              <a:rPr lang="en-US" sz="3200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The intensity of the rub frequently increases after </a:t>
            </a:r>
            <a:r>
              <a:rPr lang="en-US" sz="3600" i="1" dirty="0" smtClean="0">
                <a:solidFill>
                  <a:srgbClr val="C00000"/>
                </a:solidFill>
              </a:rPr>
              <a:t>application of firm pressure with the diaphragm</a:t>
            </a:r>
            <a:r>
              <a:rPr lang="en-US" sz="3600" dirty="0" smtClean="0"/>
              <a:t>, during suspended respiration, and with </a:t>
            </a:r>
            <a:r>
              <a:rPr lang="en-US" sz="3600" dirty="0" smtClean="0">
                <a:solidFill>
                  <a:srgbClr val="7030A0"/>
                </a:solidFill>
              </a:rPr>
              <a:t>the patient leaning forward </a:t>
            </a:r>
            <a:r>
              <a:rPr lang="en-US" sz="3600" b="1" dirty="0" smtClean="0"/>
              <a:t>or</a:t>
            </a:r>
            <a:r>
              <a:rPr lang="en-US" sz="3600" dirty="0" smtClean="0">
                <a:solidFill>
                  <a:srgbClr val="FF0000"/>
                </a:solidFill>
              </a:rPr>
              <a:t> resting on elbows and knees</a:t>
            </a:r>
            <a:r>
              <a:rPr lang="en-US" sz="3600" dirty="0" smtClean="0"/>
              <a:t>. This last maneuver is designed to increase contact between visceral and parietal pericardium, but is seldom used in practice since it is cumbersome for the patient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Content Placeholder 5" descr="قلعة شميميس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0800000" flipV="1">
            <a:off x="762000" y="2065853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The pericardium is a fibroelastic sac made up of visceral and parietal layers separated by a (potential) space, the pericardial cavity. In healthy individuals, the pericardial cavity contains 15 to 50 mL of an ultrafiltrate of plasma.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Electrocardiogram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676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The electrocardiogram in acute pericarditis </a:t>
            </a:r>
            <a:endParaRPr lang="ar-SY" sz="3200" dirty="0" smtClean="0"/>
          </a:p>
          <a:p>
            <a:pPr algn="l">
              <a:buNone/>
            </a:pPr>
            <a:r>
              <a:rPr lang="en-US" sz="3200" dirty="0" smtClean="0"/>
              <a:t>evolves through four stages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Stage 1</a:t>
            </a:r>
            <a:endParaRPr lang="ar-S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5480"/>
            <a:ext cx="8915400" cy="492252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4000" dirty="0" smtClean="0"/>
              <a:t>Seen </a:t>
            </a:r>
            <a:r>
              <a:rPr lang="en-US" sz="4000" dirty="0" smtClean="0"/>
              <a:t>in the </a:t>
            </a:r>
            <a:r>
              <a:rPr lang="en-US" sz="4000" dirty="0" smtClean="0">
                <a:solidFill>
                  <a:srgbClr val="C00000"/>
                </a:solidFill>
              </a:rPr>
              <a:t>first hours to days</a:t>
            </a:r>
          </a:p>
          <a:p>
            <a:pPr algn="l">
              <a:buNone/>
            </a:pPr>
            <a:r>
              <a:rPr lang="en-US" sz="4000" dirty="0" smtClean="0"/>
              <a:t>Characterized by </a:t>
            </a:r>
            <a:r>
              <a:rPr lang="en-US" sz="4000" i="1" dirty="0" smtClean="0">
                <a:solidFill>
                  <a:schemeClr val="tx2"/>
                </a:solidFill>
              </a:rPr>
              <a:t>diffuse ST elevation </a:t>
            </a:r>
            <a:r>
              <a:rPr lang="en-US" sz="4000" dirty="0" smtClean="0"/>
              <a:t>(typically concave up) with </a:t>
            </a:r>
            <a:r>
              <a:rPr lang="en-US" sz="4000" i="1" dirty="0" smtClean="0">
                <a:solidFill>
                  <a:schemeClr val="tx2"/>
                </a:solidFill>
              </a:rPr>
              <a:t>reciprocal ST depression in leads </a:t>
            </a:r>
            <a:r>
              <a:rPr lang="en-US" sz="4000" i="1" dirty="0" err="1" smtClean="0">
                <a:solidFill>
                  <a:schemeClr val="tx2"/>
                </a:solidFill>
              </a:rPr>
              <a:t>aVR</a:t>
            </a:r>
            <a:r>
              <a:rPr lang="en-US" sz="4000" i="1" dirty="0" smtClean="0">
                <a:solidFill>
                  <a:schemeClr val="tx2"/>
                </a:solidFill>
              </a:rPr>
              <a:t> and V1</a:t>
            </a:r>
            <a:r>
              <a:rPr lang="en-US" sz="4000" dirty="0" smtClean="0"/>
              <a:t> </a:t>
            </a:r>
          </a:p>
          <a:p>
            <a:pPr algn="l">
              <a:buNone/>
            </a:pPr>
            <a:r>
              <a:rPr lang="en-US" sz="4000" dirty="0" smtClean="0"/>
              <a:t>There is also an </a:t>
            </a:r>
            <a:r>
              <a:rPr lang="en-US" sz="4000" dirty="0" err="1" smtClean="0"/>
              <a:t>atrial</a:t>
            </a:r>
            <a:r>
              <a:rPr lang="en-US" sz="4000" dirty="0" smtClean="0"/>
              <a:t> current of injury, reflected by </a:t>
            </a:r>
            <a:r>
              <a:rPr lang="en-US" sz="4000" i="1" dirty="0" smtClean="0">
                <a:solidFill>
                  <a:schemeClr val="tx2"/>
                </a:solidFill>
              </a:rPr>
              <a:t>elevation of the PR segment in lead </a:t>
            </a:r>
            <a:r>
              <a:rPr lang="en-US" sz="4000" i="1" dirty="0" err="1" smtClean="0">
                <a:solidFill>
                  <a:schemeClr val="tx2"/>
                </a:solidFill>
              </a:rPr>
              <a:t>aVR</a:t>
            </a:r>
            <a:r>
              <a:rPr lang="en-US" sz="4000" i="1" dirty="0" smtClean="0">
                <a:solidFill>
                  <a:schemeClr val="tx2"/>
                </a:solidFill>
              </a:rPr>
              <a:t> and depression of the PR segment in other limb leads</a:t>
            </a:r>
            <a:r>
              <a:rPr lang="en-US" sz="4000" b="1" i="1" dirty="0" smtClean="0">
                <a:solidFill>
                  <a:schemeClr val="tx2"/>
                </a:solidFill>
              </a:rPr>
              <a:t> </a:t>
            </a:r>
            <a:r>
              <a:rPr lang="en-US" sz="4000" i="1" dirty="0" smtClean="0">
                <a:solidFill>
                  <a:schemeClr val="tx2"/>
                </a:solidFill>
              </a:rPr>
              <a:t>and in the left chest leads, primarily V5 and V6</a:t>
            </a:r>
            <a:r>
              <a:rPr lang="en-US" sz="4000" dirty="0" smtClean="0"/>
              <a:t>. Thus, the PR and ST segments typically change in opposite directions, although the </a:t>
            </a:r>
            <a:r>
              <a:rPr lang="en-US" sz="4000" dirty="0" smtClean="0">
                <a:solidFill>
                  <a:srgbClr val="FF0000"/>
                </a:solidFill>
              </a:rPr>
              <a:t>PR deviations, which are highly specific although not sensitive, are frequently overlooked</a:t>
            </a:r>
            <a:r>
              <a:rPr lang="en-US" sz="3200" dirty="0" smtClean="0"/>
              <a:t>.</a:t>
            </a:r>
            <a:endParaRPr lang="ar-SY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Stage 2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9144000" cy="1600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Characterized </a:t>
            </a:r>
            <a:r>
              <a:rPr lang="en-US" sz="3600" dirty="0" smtClean="0"/>
              <a:t>by normalization of the ST and PR segments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Stage 3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9144000" cy="37338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4000" dirty="0" smtClean="0"/>
              <a:t>Characterized </a:t>
            </a:r>
            <a:r>
              <a:rPr lang="en-US" sz="4000" dirty="0" smtClean="0"/>
              <a:t>by the development of </a:t>
            </a:r>
            <a:r>
              <a:rPr lang="en-US" sz="4000" i="1" dirty="0" smtClean="0">
                <a:solidFill>
                  <a:srgbClr val="00B0F0"/>
                </a:solidFill>
              </a:rPr>
              <a:t>diffuse T wave inversions</a:t>
            </a:r>
            <a:r>
              <a:rPr lang="en-US" sz="4000" dirty="0" smtClean="0"/>
              <a:t>, </a:t>
            </a:r>
            <a:r>
              <a:rPr lang="en-US" sz="4000" i="1" dirty="0" smtClean="0"/>
              <a:t>generally after the ST segments have become </a:t>
            </a:r>
            <a:r>
              <a:rPr lang="en-US" sz="4000" i="1" dirty="0" err="1" smtClean="0"/>
              <a:t>isoelectric</a:t>
            </a:r>
            <a:r>
              <a:rPr lang="en-US" sz="4000" dirty="0" smtClean="0"/>
              <a:t>. </a:t>
            </a:r>
            <a:r>
              <a:rPr lang="en-US" sz="4000" dirty="0" smtClean="0">
                <a:solidFill>
                  <a:srgbClr val="FF0000"/>
                </a:solidFill>
              </a:rPr>
              <a:t>However, this stage is not seen in some patients</a:t>
            </a:r>
            <a:r>
              <a:rPr lang="en-US" sz="3600" dirty="0" smtClean="0">
                <a:solidFill>
                  <a:srgbClr val="FF0000"/>
                </a:solidFill>
              </a:rPr>
              <a:t>.</a:t>
            </a:r>
            <a:endParaRPr lang="ar-S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Stage 4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30480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000" dirty="0" smtClean="0"/>
              <a:t>The ECG may become normal </a:t>
            </a:r>
            <a:r>
              <a:rPr lang="en-US" sz="4000" dirty="0" smtClean="0">
                <a:solidFill>
                  <a:srgbClr val="FF0000"/>
                </a:solidFill>
              </a:rPr>
              <a:t>OR</a:t>
            </a:r>
            <a:r>
              <a:rPr lang="en-US" sz="4000" dirty="0" smtClean="0"/>
              <a:t> </a:t>
            </a:r>
            <a:r>
              <a:rPr lang="en-US" sz="4000" dirty="0" smtClean="0"/>
              <a:t>the T wave inversions may persist indefinitely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3600" dirty="0" smtClean="0"/>
              <a:t>Treatment can accelerate or alter ECG progression.</a:t>
            </a:r>
          </a:p>
          <a:p>
            <a:pPr algn="l">
              <a:buNone/>
            </a:pPr>
            <a:endParaRPr lang="ar-SY" sz="3600" dirty="0" smtClean="0"/>
          </a:p>
          <a:p>
            <a:pPr algn="l">
              <a:buNone/>
            </a:pPr>
            <a:r>
              <a:rPr lang="en-US" sz="3600" dirty="0" smtClean="0"/>
              <a:t> The duration of the ECG changes in pericarditis also depends upon its </a:t>
            </a:r>
            <a:r>
              <a:rPr lang="en-US" sz="3600" b="1" i="1" dirty="0" smtClean="0"/>
              <a:t>cause</a:t>
            </a:r>
            <a:r>
              <a:rPr lang="en-US" sz="3600" dirty="0" smtClean="0"/>
              <a:t> and the </a:t>
            </a:r>
            <a:r>
              <a:rPr lang="en-US" sz="3600" b="1" i="1" dirty="0" smtClean="0"/>
              <a:t>extent of the associated myocardial damage</a:t>
            </a:r>
            <a:endParaRPr lang="ar-SA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yath\Documents\ECG_in_pericarditi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990600"/>
            <a:ext cx="7772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856488"/>
          </a:xfr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/>
          <a:lstStyle/>
          <a:p>
            <a:pPr algn="ctr"/>
            <a:r>
              <a:rPr lang="en-US" dirty="0" smtClean="0"/>
              <a:t>Atypical ECG changes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A" b="1" dirty="0" smtClean="0"/>
              <a:t/>
            </a:r>
            <a:br>
              <a:rPr lang="ar-SA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 smtClean="0"/>
          </a:p>
          <a:p>
            <a:pPr algn="l">
              <a:buNone/>
            </a:pPr>
            <a:r>
              <a:rPr lang="en-US" sz="3200" dirty="0" smtClean="0"/>
              <a:t>Atypical ECG such as </a:t>
            </a:r>
            <a:r>
              <a:rPr lang="en-US" sz="3200" i="1" dirty="0" smtClean="0">
                <a:solidFill>
                  <a:srgbClr val="7030A0"/>
                </a:solidFill>
                <a:cs typeface="+mj-cs"/>
              </a:rPr>
              <a:t>localized ST-elevation </a:t>
            </a:r>
            <a:r>
              <a:rPr lang="en-US" sz="3200" dirty="0" smtClean="0">
                <a:cs typeface="+mj-cs"/>
              </a:rPr>
              <a:t>and</a:t>
            </a:r>
            <a:r>
              <a:rPr lang="en-US" sz="3200" i="1" dirty="0" smtClean="0">
                <a:solidFill>
                  <a:srgbClr val="7030A0"/>
                </a:solidFill>
                <a:cs typeface="+mj-cs"/>
              </a:rPr>
              <a:t> T-wave inversion before ST-segment normalization</a:t>
            </a:r>
            <a:r>
              <a:rPr lang="en-US" sz="3200" dirty="0" smtClean="0"/>
              <a:t> occur in a </a:t>
            </a:r>
            <a:r>
              <a:rPr lang="en-US" sz="3200" dirty="0" smtClean="0">
                <a:solidFill>
                  <a:srgbClr val="FF0000"/>
                </a:solidFill>
              </a:rPr>
              <a:t>minority of patients </a:t>
            </a:r>
            <a:r>
              <a:rPr lang="en-US" sz="3200" dirty="0" smtClean="0"/>
              <a:t>with acute pericarditis without myocardial involvement. </a:t>
            </a:r>
            <a:r>
              <a:rPr lang="en-US" sz="3200" i="1" dirty="0" smtClean="0">
                <a:solidFill>
                  <a:srgbClr val="FF0000"/>
                </a:solidFill>
              </a:rPr>
              <a:t>These changes can simulate changes found in acute coronary syndrome.</a:t>
            </a:r>
            <a:endParaRPr lang="ar-SA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Laboratory signs of inflammation</a:t>
            </a:r>
            <a:endParaRPr lang="ar-SA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8915400" cy="36576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4000" dirty="0" smtClean="0"/>
              <a:t>Common in patients with acute </a:t>
            </a:r>
            <a:r>
              <a:rPr lang="en-US" sz="4000" dirty="0" err="1" smtClean="0"/>
              <a:t>pericarditis</a:t>
            </a:r>
            <a:r>
              <a:rPr lang="en-US" sz="4000" dirty="0" smtClean="0"/>
              <a:t>.</a:t>
            </a:r>
          </a:p>
          <a:p>
            <a:pPr algn="l">
              <a:buNone/>
            </a:pPr>
            <a:r>
              <a:rPr lang="en-US" sz="4000" dirty="0" smtClean="0"/>
              <a:t> </a:t>
            </a:r>
            <a:r>
              <a:rPr lang="en-US" sz="4000" dirty="0" smtClean="0"/>
              <a:t>These include </a:t>
            </a:r>
            <a:r>
              <a:rPr lang="en-US" sz="4000" b="1" i="1" dirty="0" smtClean="0"/>
              <a:t>elevations in the white blood cell count, erythrocyte sedimentation rate, and serum C-reactive protein concentration</a:t>
            </a:r>
            <a:r>
              <a:rPr lang="en-US" sz="3200" dirty="0" smtClean="0"/>
              <a:t>. 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Cardiac Biomarkers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3600" dirty="0" smtClean="0"/>
              <a:t>Acute </a:t>
            </a:r>
            <a:r>
              <a:rPr lang="en-US" sz="3600" dirty="0" err="1" smtClean="0"/>
              <a:t>pericarditis</a:t>
            </a:r>
            <a:r>
              <a:rPr lang="en-US" sz="3600" dirty="0" smtClean="0"/>
              <a:t> may be associated with increases in serum biomarkers for myocardial injury such as </a:t>
            </a:r>
            <a:r>
              <a:rPr lang="en-US" sz="3600" b="1" i="1" dirty="0" smtClean="0"/>
              <a:t>elevations in serum cardiac </a:t>
            </a:r>
            <a:r>
              <a:rPr lang="en-US" sz="3600" b="1" i="1" dirty="0" err="1" smtClean="0"/>
              <a:t>troponin</a:t>
            </a:r>
            <a:r>
              <a:rPr lang="en-US" sz="3600" b="1" i="1" dirty="0" smtClean="0"/>
              <a:t> I (</a:t>
            </a:r>
            <a:r>
              <a:rPr lang="en-US" sz="3600" b="1" i="1" dirty="0" err="1" smtClean="0"/>
              <a:t>cTnI</a:t>
            </a:r>
            <a:r>
              <a:rPr lang="en-US" sz="3600" b="1" i="1" dirty="0" smtClean="0"/>
              <a:t>) with or without increased MB fraction of </a:t>
            </a:r>
            <a:r>
              <a:rPr lang="en-US" sz="3600" b="1" i="1" dirty="0" err="1" smtClean="0"/>
              <a:t>creatine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kinase</a:t>
            </a:r>
            <a:r>
              <a:rPr lang="en-US" sz="3600" b="1" i="1" dirty="0" smtClean="0"/>
              <a:t> (CK-MB)</a:t>
            </a:r>
            <a:r>
              <a:rPr lang="en-US" sz="3600" dirty="0" smtClean="0"/>
              <a:t>. Such patients should be considered to have </a:t>
            </a:r>
            <a:r>
              <a:rPr lang="en-US" sz="4000" b="1" i="1" dirty="0" err="1" smtClean="0">
                <a:solidFill>
                  <a:srgbClr val="C00000"/>
                </a:solidFill>
              </a:rPr>
              <a:t>myopericarditis</a:t>
            </a:r>
            <a:r>
              <a:rPr lang="en-US" sz="4000" b="1" i="1" dirty="0" smtClean="0">
                <a:solidFill>
                  <a:srgbClr val="C00000"/>
                </a:solidFill>
              </a:rPr>
              <a:t>.</a:t>
            </a:r>
            <a:endParaRPr lang="ar-SA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526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Acute pericarditis is a common disorder in several clinical settings, and may be the first manifestation of an underlying systemic disease..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9144000" cy="37338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Diagnostic criteria for </a:t>
            </a:r>
            <a:r>
              <a:rPr lang="en-US" sz="7200" b="1" dirty="0" err="1" smtClean="0">
                <a:solidFill>
                  <a:srgbClr val="C00000"/>
                </a:solidFill>
              </a:rPr>
              <a:t>myopericarditis</a:t>
            </a:r>
            <a:endParaRPr lang="ar-SA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. Definite diagnosis of acute pericarditis, </a:t>
            </a:r>
            <a:r>
              <a:rPr lang="en-US" b="1" i="1" dirty="0" smtClean="0">
                <a:solidFill>
                  <a:srgbClr val="92D050"/>
                </a:solidFill>
              </a:rPr>
              <a:t>PLUS</a:t>
            </a:r>
            <a:r>
              <a:rPr lang="en-US" dirty="0" smtClean="0"/>
              <a:t> </a:t>
            </a:r>
          </a:p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. </a:t>
            </a:r>
            <a:r>
              <a:rPr lang="en-US" i="1" dirty="0" smtClean="0"/>
              <a:t>Suggestive symptoms </a:t>
            </a:r>
            <a:r>
              <a:rPr lang="en-US" dirty="0" smtClean="0"/>
              <a:t>(</a:t>
            </a:r>
            <a:r>
              <a:rPr lang="en-US" dirty="0" err="1" smtClean="0"/>
              <a:t>dyspnea</a:t>
            </a:r>
            <a:r>
              <a:rPr lang="en-US" dirty="0" smtClean="0"/>
              <a:t>, palpitations, or chest pain) </a:t>
            </a:r>
            <a:r>
              <a:rPr lang="en-US" b="1" i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ECG abnormalities </a:t>
            </a:r>
            <a:r>
              <a:rPr lang="en-US" dirty="0" smtClean="0"/>
              <a:t>beyond normal variants, not documented previously (</a:t>
            </a:r>
            <a:r>
              <a:rPr lang="en-US" dirty="0" smtClean="0">
                <a:solidFill>
                  <a:srgbClr val="FFC000"/>
                </a:solidFill>
              </a:rPr>
              <a:t>ST/T abnormalities, </a:t>
            </a:r>
            <a:r>
              <a:rPr lang="en-US" dirty="0" err="1" smtClean="0">
                <a:solidFill>
                  <a:srgbClr val="FFC000"/>
                </a:solidFill>
              </a:rPr>
              <a:t>supraventricular</a:t>
            </a:r>
            <a:r>
              <a:rPr lang="en-US" dirty="0" smtClean="0">
                <a:solidFill>
                  <a:srgbClr val="FFC000"/>
                </a:solidFill>
              </a:rPr>
              <a:t> or ventricular tachycardia or frequent </a:t>
            </a:r>
            <a:r>
              <a:rPr lang="en-US" dirty="0" err="1" smtClean="0">
                <a:solidFill>
                  <a:srgbClr val="FFC000"/>
                </a:solidFill>
              </a:rPr>
              <a:t>ectopy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atrioventricular</a:t>
            </a:r>
            <a:r>
              <a:rPr lang="en-US" dirty="0" smtClean="0">
                <a:solidFill>
                  <a:srgbClr val="FFC000"/>
                </a:solidFill>
              </a:rPr>
              <a:t> block)</a:t>
            </a:r>
            <a:r>
              <a:rPr lang="en-US" dirty="0" smtClean="0"/>
              <a:t>, </a:t>
            </a:r>
            <a:r>
              <a:rPr lang="en-US" b="1" dirty="0" smtClean="0"/>
              <a:t>OR</a:t>
            </a:r>
            <a:r>
              <a:rPr lang="en-US" dirty="0" smtClean="0"/>
              <a:t> focal or diffuse depressed LV function of uncertain age by an imaging study </a:t>
            </a:r>
          </a:p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3</a:t>
            </a:r>
            <a:r>
              <a:rPr lang="en-US" dirty="0" smtClean="0"/>
              <a:t>. Absence of evidence of any other cause </a:t>
            </a:r>
          </a:p>
          <a:p>
            <a:pPr algn="l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4</a:t>
            </a:r>
            <a:r>
              <a:rPr lang="en-US" dirty="0" smtClean="0"/>
              <a:t>. One of the following features: </a:t>
            </a:r>
            <a:r>
              <a:rPr lang="en-US" dirty="0" smtClean="0">
                <a:solidFill>
                  <a:srgbClr val="FF0000"/>
                </a:solidFill>
              </a:rPr>
              <a:t>evidence of elevated cardiac enzymes (</a:t>
            </a:r>
            <a:r>
              <a:rPr lang="en-US" dirty="0" err="1" smtClean="0">
                <a:solidFill>
                  <a:srgbClr val="FF0000"/>
                </a:solidFill>
              </a:rPr>
              <a:t>creatine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kinase</a:t>
            </a:r>
            <a:r>
              <a:rPr lang="en-US" dirty="0" smtClean="0">
                <a:solidFill>
                  <a:srgbClr val="FF0000"/>
                </a:solidFill>
              </a:rPr>
              <a:t>-MB fraction, or </a:t>
            </a:r>
            <a:r>
              <a:rPr lang="en-US" dirty="0" err="1" smtClean="0">
                <a:solidFill>
                  <a:srgbClr val="FF0000"/>
                </a:solidFill>
              </a:rPr>
              <a:t>troponin</a:t>
            </a:r>
            <a:r>
              <a:rPr lang="en-US" dirty="0" smtClean="0">
                <a:solidFill>
                  <a:srgbClr val="FF0000"/>
                </a:solidFill>
              </a:rPr>
              <a:t> I or T), </a:t>
            </a:r>
            <a:r>
              <a:rPr lang="en-US" b="1" dirty="0" smtClean="0"/>
              <a:t>OR</a:t>
            </a:r>
            <a:r>
              <a:rPr lang="en-US" dirty="0" smtClean="0"/>
              <a:t> new onset of focal or diffuse depressed LV function by an imaging study, </a:t>
            </a:r>
            <a:r>
              <a:rPr lang="en-US" b="1" dirty="0" smtClean="0">
                <a:solidFill>
                  <a:srgbClr val="7030A0"/>
                </a:solidFill>
              </a:rPr>
              <a:t>OR</a:t>
            </a:r>
            <a:r>
              <a:rPr lang="en-US" dirty="0" smtClean="0">
                <a:solidFill>
                  <a:srgbClr val="7030A0"/>
                </a:solidFill>
              </a:rPr>
              <a:t> abnormal imaging consistent with </a:t>
            </a:r>
            <a:r>
              <a:rPr lang="en-US" dirty="0" err="1" smtClean="0">
                <a:solidFill>
                  <a:srgbClr val="7030A0"/>
                </a:solidFill>
              </a:rPr>
              <a:t>myocarditis</a:t>
            </a:r>
            <a:r>
              <a:rPr lang="en-US" dirty="0" smtClean="0">
                <a:solidFill>
                  <a:srgbClr val="7030A0"/>
                </a:solidFill>
              </a:rPr>
              <a:t> (MRI with gadolinium, gallium-67 scanning, anti-myosin antibody scanning</a:t>
            </a:r>
            <a:r>
              <a:rPr lang="en-US" dirty="0" smtClean="0"/>
              <a:t>) </a:t>
            </a:r>
          </a:p>
          <a:p>
            <a:pPr algn="l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67000"/>
          </a:xfrm>
        </p:spPr>
        <p:txBody>
          <a:bodyPr/>
          <a:lstStyle/>
          <a:p>
            <a:pPr algn="ctr"/>
            <a:r>
              <a:rPr lang="en-US" sz="6000" i="1" dirty="0" smtClean="0"/>
              <a:t>Causes of ST segment elevation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</a:rPr>
              <a:t>Causes of ST segment elevation</a:t>
            </a:r>
            <a:endParaRPr lang="ar-SA" sz="48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000" b="1" dirty="0" smtClean="0"/>
              <a:t>Myocardial ischemia or infarction </a:t>
            </a:r>
          </a:p>
          <a:p>
            <a:pPr algn="l">
              <a:buNone/>
            </a:pPr>
            <a:r>
              <a:rPr lang="en-US" sz="1800" dirty="0" smtClean="0"/>
              <a:t>    </a:t>
            </a:r>
            <a:r>
              <a:rPr lang="en-US" sz="1800" dirty="0" err="1" smtClean="0"/>
              <a:t>Noninfarction</a:t>
            </a:r>
            <a:r>
              <a:rPr lang="en-US" sz="1800" dirty="0" smtClean="0"/>
              <a:t>, </a:t>
            </a:r>
            <a:r>
              <a:rPr lang="en-US" sz="1800" dirty="0" err="1" smtClean="0"/>
              <a:t>transmural</a:t>
            </a:r>
            <a:r>
              <a:rPr lang="en-US" sz="1800" dirty="0" smtClean="0"/>
              <a:t> ischemia (</a:t>
            </a:r>
            <a:r>
              <a:rPr lang="en-US" sz="1800" dirty="0" err="1" smtClean="0"/>
              <a:t>Prinzmetal's</a:t>
            </a:r>
            <a:r>
              <a:rPr lang="en-US" sz="1800" dirty="0" smtClean="0"/>
              <a:t> angina pattern or acute </a:t>
            </a:r>
            <a:r>
              <a:rPr lang="en-US" sz="1800" dirty="0" err="1" smtClean="0"/>
              <a:t>takotsubo</a:t>
            </a:r>
            <a:r>
              <a:rPr lang="en-US" sz="1800" dirty="0" smtClean="0"/>
              <a:t> </a:t>
            </a:r>
            <a:r>
              <a:rPr lang="en-US" sz="1800" dirty="0" err="1" smtClean="0"/>
              <a:t>cardiomyopathy</a:t>
            </a:r>
            <a:r>
              <a:rPr lang="en-US" sz="1800" dirty="0" smtClean="0"/>
              <a:t>) </a:t>
            </a:r>
          </a:p>
          <a:p>
            <a:pPr algn="l">
              <a:buNone/>
            </a:pPr>
            <a:r>
              <a:rPr lang="en-US" sz="1800" dirty="0" smtClean="0"/>
              <a:t>    Acute myocardial infarction (MI)     </a:t>
            </a:r>
          </a:p>
          <a:p>
            <a:pPr algn="l">
              <a:buNone/>
            </a:pPr>
            <a:r>
              <a:rPr lang="en-US" sz="1800" dirty="0" smtClean="0"/>
              <a:t>    Post-MI (ventricular aneurysm pattern) </a:t>
            </a:r>
          </a:p>
          <a:p>
            <a:pPr algn="l">
              <a:buNone/>
            </a:pPr>
            <a:r>
              <a:rPr lang="en-US" sz="1800" dirty="0" smtClean="0"/>
              <a:t>    Previous MI with recurrent ischemia in the same area   </a:t>
            </a:r>
          </a:p>
          <a:p>
            <a:pPr algn="l">
              <a:buNone/>
            </a:pPr>
            <a:r>
              <a:rPr lang="en-US" sz="2000" b="1" dirty="0" smtClean="0"/>
              <a:t>Acute </a:t>
            </a:r>
            <a:r>
              <a:rPr lang="en-US" sz="2000" b="1" dirty="0" err="1" smtClean="0"/>
              <a:t>pericarditis</a:t>
            </a:r>
            <a:r>
              <a:rPr lang="en-US" sz="2000" b="1" dirty="0" smtClean="0"/>
              <a:t> </a:t>
            </a:r>
          </a:p>
          <a:p>
            <a:pPr algn="l">
              <a:buNone/>
            </a:pPr>
            <a:r>
              <a:rPr lang="en-US" sz="2000" b="1" dirty="0" smtClean="0"/>
              <a:t>Normal "early </a:t>
            </a:r>
            <a:r>
              <a:rPr lang="en-US" sz="2000" b="1" dirty="0" err="1" smtClean="0"/>
              <a:t>repolarization</a:t>
            </a:r>
            <a:r>
              <a:rPr lang="en-US" sz="2000" b="1" dirty="0" smtClean="0"/>
              <a:t> variants" </a:t>
            </a:r>
          </a:p>
          <a:p>
            <a:pPr algn="l">
              <a:buNone/>
            </a:pPr>
            <a:r>
              <a:rPr lang="en-US" sz="2000" b="1" dirty="0" smtClean="0"/>
              <a:t>Left ventricular hypertrophy </a:t>
            </a:r>
            <a:r>
              <a:rPr lang="en-US" sz="2000" b="1" dirty="0" smtClean="0">
                <a:solidFill>
                  <a:srgbClr val="FF0000"/>
                </a:solidFill>
              </a:rPr>
              <a:t>or</a:t>
            </a:r>
            <a:r>
              <a:rPr lang="en-US" sz="2000" b="1" dirty="0" smtClean="0"/>
              <a:t> left bundle branch block </a:t>
            </a:r>
            <a:r>
              <a:rPr lang="en-US" sz="1800" dirty="0" smtClean="0"/>
              <a:t>(only V1-V2 or V3)  </a:t>
            </a:r>
          </a:p>
          <a:p>
            <a:pPr algn="l">
              <a:buNone/>
            </a:pPr>
            <a:r>
              <a:rPr lang="en-US" sz="2000" b="1" dirty="0" smtClean="0"/>
              <a:t>Other</a:t>
            </a:r>
            <a:r>
              <a:rPr lang="en-US" sz="1800" dirty="0" smtClean="0"/>
              <a:t> </a:t>
            </a:r>
          </a:p>
          <a:p>
            <a:pPr algn="l">
              <a:buNone/>
            </a:pPr>
            <a:r>
              <a:rPr lang="en-US" sz="1800" dirty="0" err="1" smtClean="0"/>
              <a:t>Myocarditis</a:t>
            </a:r>
            <a:r>
              <a:rPr lang="en-US" sz="1800" dirty="0" smtClean="0"/>
              <a:t> (may look like myocardial infarction or </a:t>
            </a:r>
            <a:r>
              <a:rPr lang="en-US" sz="1800" dirty="0" err="1" smtClean="0"/>
              <a:t>pericarditis</a:t>
            </a:r>
            <a:r>
              <a:rPr lang="en-US" sz="1800" dirty="0" smtClean="0"/>
              <a:t>)      </a:t>
            </a:r>
          </a:p>
          <a:p>
            <a:pPr algn="l">
              <a:buNone/>
            </a:pPr>
            <a:r>
              <a:rPr lang="en-US" sz="1800" dirty="0" err="1" smtClean="0"/>
              <a:t>Brugada</a:t>
            </a:r>
            <a:r>
              <a:rPr lang="en-US" sz="1800" dirty="0" smtClean="0"/>
              <a:t> patterns (V1-V3 with right bundle branch block-appearing morphology) </a:t>
            </a:r>
          </a:p>
          <a:p>
            <a:pPr algn="l">
              <a:buNone/>
            </a:pPr>
            <a:r>
              <a:rPr lang="en-US" sz="1800" dirty="0" smtClean="0"/>
              <a:t>Myocardial tumor </a:t>
            </a:r>
          </a:p>
          <a:p>
            <a:pPr algn="l">
              <a:buNone/>
            </a:pPr>
            <a:r>
              <a:rPr lang="en-US" sz="1800" dirty="0" smtClean="0"/>
              <a:t>Myocardial trauma </a:t>
            </a:r>
          </a:p>
          <a:p>
            <a:pPr algn="l">
              <a:buNone/>
            </a:pPr>
            <a:r>
              <a:rPr lang="en-US" sz="1800" dirty="0" err="1" smtClean="0"/>
              <a:t>Hyperkalemia</a:t>
            </a:r>
            <a:r>
              <a:rPr lang="en-US" sz="1800" dirty="0" smtClean="0"/>
              <a:t> (only leads V1 and V2) </a:t>
            </a:r>
          </a:p>
          <a:p>
            <a:pPr algn="l">
              <a:buNone/>
            </a:pPr>
            <a:r>
              <a:rPr lang="en-US" sz="1800" dirty="0" smtClean="0"/>
              <a:t>Hypothermia (J wave/Osborn wave)</a:t>
            </a: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32688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Distinction from acute myocardial infarction</a:t>
            </a:r>
            <a:endParaRPr lang="ar-SA" sz="3600" dirty="0"/>
          </a:p>
        </p:txBody>
      </p:sp>
      <p:pic>
        <p:nvPicPr>
          <p:cNvPr id="4" name="Content Placeholder 3" descr="كاريكاتير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209800"/>
            <a:ext cx="9144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Distinction from acute myocardial infarction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854696" cy="29718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The electrocardiographic changes in acute pericarditis differ from those in acute ST elevation MI (STEMI) in the following ways </a:t>
            </a:r>
            <a:r>
              <a:rPr lang="en-US" sz="3200" b="1" dirty="0" smtClean="0">
                <a:solidFill>
                  <a:srgbClr val="7030A0"/>
                </a:solidFill>
              </a:rPr>
              <a:t>These distinctions assume that the pericarditis does not occur during or soon after an acute MI</a:t>
            </a:r>
            <a:endParaRPr lang="ar-S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0091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3581400" cy="12192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ACUTE  PERICARDITIS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/>
              <a:t>The ST segment elevation begins at the J point, </a:t>
            </a:r>
            <a:r>
              <a:rPr lang="en-US" sz="2400" b="1" i="1" dirty="0" smtClean="0"/>
              <a:t>rarely exceeds 5 mm</a:t>
            </a:r>
            <a:r>
              <a:rPr lang="en-US" sz="2400" i="1" dirty="0" smtClean="0"/>
              <a:t>, </a:t>
            </a:r>
            <a:r>
              <a:rPr lang="en-US" sz="2400" dirty="0" smtClean="0"/>
              <a:t>and usually retains its </a:t>
            </a:r>
            <a:r>
              <a:rPr lang="en-US" sz="2400" b="1" dirty="0" smtClean="0"/>
              <a:t>normal concavity</a:t>
            </a:r>
            <a:r>
              <a:rPr lang="en-US" sz="2400" b="1" i="1" dirty="0" smtClean="0"/>
              <a:t>.</a:t>
            </a:r>
            <a:r>
              <a:rPr lang="en-US" sz="2400" b="1" dirty="0" smtClean="0"/>
              <a:t> </a:t>
            </a:r>
          </a:p>
          <a:p>
            <a:pPr algn="l">
              <a:buNone/>
            </a:pPr>
            <a:r>
              <a:rPr lang="en-US" sz="2400" dirty="0" smtClean="0"/>
              <a:t>In other cases, ST segment rises obliquely in a straight line</a:t>
            </a:r>
            <a:endParaRPr lang="ar-SA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00600" y="685800"/>
            <a:ext cx="3276600" cy="1219201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STEMI</a:t>
            </a:r>
            <a:endParaRPr lang="ar-S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Although similar patterns can occur with STEMI, the typical finding </a:t>
            </a:r>
            <a:r>
              <a:rPr lang="en-US" sz="2400" b="1" dirty="0" smtClean="0"/>
              <a:t>is convex (dome-shaped) ST elevation,</a:t>
            </a:r>
            <a:r>
              <a:rPr lang="en-US" sz="2400" dirty="0" smtClean="0"/>
              <a:t> </a:t>
            </a:r>
            <a:r>
              <a:rPr lang="en-US" sz="2400" i="1" dirty="0" smtClean="0"/>
              <a:t>a pattern not characteristic of acute pericarditis</a:t>
            </a:r>
            <a:r>
              <a:rPr lang="en-US" sz="2400" dirty="0" smtClean="0"/>
              <a:t>, </a:t>
            </a:r>
            <a:r>
              <a:rPr lang="en-US" sz="2400" b="1" i="1" dirty="0" smtClean="0"/>
              <a:t>that may be more than 5 mm in height</a:t>
            </a:r>
            <a:endParaRPr lang="ar-S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3505200" cy="12192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ACUTE  PERICARDITIS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685800"/>
            <a:ext cx="3660775" cy="1219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STEMI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None/>
            </a:pPr>
            <a:r>
              <a:rPr lang="en-US" sz="2400" dirty="0" smtClean="0"/>
              <a:t>The pericardium envelops the heart, and </a:t>
            </a:r>
            <a:r>
              <a:rPr lang="en-US" sz="2400" b="1" i="1" dirty="0" smtClean="0"/>
              <a:t>the ST-T changes are therefore more generalized, being present in most of the chest leads as well as leads I, </a:t>
            </a:r>
            <a:r>
              <a:rPr lang="en-US" sz="2400" b="1" i="1" dirty="0" err="1" smtClean="0"/>
              <a:t>aVL</a:t>
            </a:r>
            <a:r>
              <a:rPr lang="en-US" sz="2400" b="1" i="1" dirty="0" smtClean="0"/>
              <a:t>, II, III, and </a:t>
            </a:r>
            <a:r>
              <a:rPr lang="en-US" sz="2400" b="1" i="1" dirty="0" err="1" smtClean="0"/>
              <a:t>aVF</a:t>
            </a:r>
            <a:endParaRPr lang="en-US" sz="2400" b="1" i="1" dirty="0" smtClean="0"/>
          </a:p>
          <a:p>
            <a:pPr algn="l"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ST segment elevation in the </a:t>
            </a:r>
            <a:r>
              <a:rPr lang="en-US" sz="2400" dirty="0" err="1" smtClean="0">
                <a:solidFill>
                  <a:srgbClr val="7030A0"/>
                </a:solidFill>
              </a:rPr>
              <a:t>precordial</a:t>
            </a:r>
            <a:r>
              <a:rPr lang="en-US" sz="2400" dirty="0" smtClean="0">
                <a:solidFill>
                  <a:srgbClr val="7030A0"/>
                </a:solidFill>
              </a:rPr>
              <a:t> leads is most commonly seen in </a:t>
            </a:r>
            <a:r>
              <a:rPr lang="en-US" sz="2400" b="1" dirty="0" smtClean="0">
                <a:solidFill>
                  <a:srgbClr val="7030A0"/>
                </a:solidFill>
              </a:rPr>
              <a:t>V5 and V6</a:t>
            </a:r>
            <a:r>
              <a:rPr lang="en-US" sz="2400" dirty="0" smtClean="0"/>
              <a:t>, and in decreasing frequency from V4 to V1 in </a:t>
            </a:r>
            <a:r>
              <a:rPr lang="en-US" sz="2400" dirty="0" err="1" smtClean="0"/>
              <a:t>precordial</a:t>
            </a:r>
            <a:r>
              <a:rPr lang="en-US" sz="2400" dirty="0" smtClean="0"/>
              <a:t> leads. </a:t>
            </a:r>
            <a:r>
              <a:rPr lang="en-US" sz="2400" dirty="0" smtClean="0">
                <a:solidFill>
                  <a:srgbClr val="7030A0"/>
                </a:solidFill>
              </a:rPr>
              <a:t>In the limb leads, it is often more evident in leads </a:t>
            </a:r>
            <a:r>
              <a:rPr lang="en-US" sz="2400" b="1" dirty="0" smtClean="0">
                <a:solidFill>
                  <a:srgbClr val="7030A0"/>
                </a:solidFill>
              </a:rPr>
              <a:t>I and II</a:t>
            </a:r>
            <a:r>
              <a:rPr lang="en-US" sz="2400" dirty="0" smtClean="0"/>
              <a:t> than in leads III, </a:t>
            </a:r>
            <a:r>
              <a:rPr lang="en-US" sz="2400" dirty="0" err="1" smtClean="0"/>
              <a:t>aVF</a:t>
            </a:r>
            <a:r>
              <a:rPr lang="en-US" sz="2400" dirty="0" smtClean="0"/>
              <a:t>, and </a:t>
            </a:r>
            <a:r>
              <a:rPr lang="en-US" sz="2400" dirty="0" err="1" smtClean="0"/>
              <a:t>aVL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ST segment elevations are characteristically limited to either the </a:t>
            </a:r>
            <a:r>
              <a:rPr lang="en-US" sz="2400" dirty="0" err="1" smtClean="0"/>
              <a:t>anterolateral</a:t>
            </a:r>
            <a:r>
              <a:rPr lang="en-US" sz="2400" dirty="0" smtClean="0"/>
              <a:t> leads (I, </a:t>
            </a:r>
            <a:r>
              <a:rPr lang="en-US" sz="2400" dirty="0" err="1" smtClean="0"/>
              <a:t>aVL</a:t>
            </a:r>
            <a:r>
              <a:rPr lang="en-US" sz="2400" dirty="0" smtClean="0"/>
              <a:t>, V1 to V6) or the inferior (II, III, </a:t>
            </a:r>
            <a:r>
              <a:rPr lang="en-US" sz="2400" dirty="0" err="1" smtClean="0"/>
              <a:t>aVF</a:t>
            </a:r>
            <a:r>
              <a:rPr lang="en-US" sz="2400" dirty="0" smtClean="0"/>
              <a:t>) leads because of the localized area of the infarct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86800" cy="112471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35814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ACUTE  PERICARDITIS</a:t>
            </a:r>
            <a:endParaRPr lang="ar-SA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685800"/>
            <a:ext cx="3047999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endParaRPr lang="ar-SY" dirty="0" smtClean="0"/>
          </a:p>
          <a:p>
            <a:pPr algn="ctr" rtl="0"/>
            <a:r>
              <a:rPr lang="en-US" dirty="0" smtClean="0"/>
              <a:t>STEMI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276600"/>
            <a:ext cx="4040188" cy="30837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Reciprocal ST segment changes, are not seen except in </a:t>
            </a:r>
            <a:r>
              <a:rPr lang="en-US" sz="3200" dirty="0" err="1" smtClean="0"/>
              <a:t>aVR</a:t>
            </a:r>
            <a:r>
              <a:rPr lang="en-US" sz="3200" dirty="0" smtClean="0"/>
              <a:t> and V1.</a:t>
            </a:r>
            <a:endParaRPr lang="ar-S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76600"/>
            <a:ext cx="4041775" cy="30837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Often associated with reciprocal ST segment </a:t>
            </a:r>
            <a:r>
              <a:rPr lang="en-US" sz="3200" dirty="0" smtClean="0"/>
              <a:t>changes.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954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12192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 ACUTE  PERICARDITIS</a:t>
            </a:r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762000"/>
            <a:ext cx="4041775" cy="12192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STEMI </a:t>
            </a:r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ST segment elevation and T wave inversions do not generally occur simultaneously</a:t>
            </a:r>
            <a:endParaRPr lang="ar-S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ST segment elevation and T wave inversions are commonly seen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1447800"/>
          </a:xfrm>
        </p:spPr>
        <p:txBody>
          <a:bodyPr/>
          <a:lstStyle/>
          <a:p>
            <a:pPr algn="ctr"/>
            <a:r>
              <a:rPr lang="en-US" dirty="0" smtClean="0"/>
              <a:t>ETIOLOGY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3581400" cy="12192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ACUTE  PERICARDITIS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762001"/>
            <a:ext cx="3508375" cy="12192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STEMI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86000"/>
            <a:ext cx="4040188" cy="43434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/>
              <a:t>The myocardial injury is more diffuse in and different areas of myocardium reflect different stages in the pattern of </a:t>
            </a:r>
            <a:r>
              <a:rPr lang="en-US" sz="2400" dirty="0" err="1" smtClean="0"/>
              <a:t>repolarization</a:t>
            </a:r>
            <a:r>
              <a:rPr lang="en-US" sz="2400" dirty="0" smtClean="0"/>
              <a:t> </a:t>
            </a:r>
            <a:r>
              <a:rPr lang="en-US" sz="2400" dirty="0" err="1" smtClean="0"/>
              <a:t>abnormality</a:t>
            </a:r>
            <a:r>
              <a:rPr lang="en-US" sz="2400" b="1" i="1" dirty="0" err="1" smtClean="0"/>
              <a:t>.As</a:t>
            </a:r>
            <a:r>
              <a:rPr lang="en-US" sz="2400" b="1" i="1" dirty="0" smtClean="0"/>
              <a:t> a result, varying degrees of T wave inversion </a:t>
            </a:r>
            <a:r>
              <a:rPr lang="en-US" sz="2400" b="1" dirty="0" smtClean="0">
                <a:solidFill>
                  <a:srgbClr val="00B050"/>
                </a:solidFill>
              </a:rPr>
              <a:t>OR</a:t>
            </a:r>
            <a:r>
              <a:rPr lang="en-US" sz="2400" b="1" i="1" dirty="0" smtClean="0"/>
              <a:t>  </a:t>
            </a:r>
            <a:r>
              <a:rPr lang="en-US" sz="2400" b="1" i="1" dirty="0" smtClean="0">
                <a:solidFill>
                  <a:srgbClr val="7030A0"/>
                </a:solidFill>
              </a:rPr>
              <a:t>ST segment elevation can be present concurrently in different leads</a:t>
            </a:r>
            <a:endParaRPr lang="ar-SA" sz="2400" b="1" i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b="1" i="1" dirty="0" smtClean="0"/>
              <a:t>Leads facing the </a:t>
            </a:r>
            <a:r>
              <a:rPr lang="en-US" sz="2400" b="1" i="1" dirty="0" err="1" smtClean="0"/>
              <a:t>infarcted</a:t>
            </a:r>
            <a:r>
              <a:rPr lang="en-US" sz="2400" b="1" i="1" dirty="0" smtClean="0"/>
              <a:t> area tend to show the same stage of ST-T evolution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10668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ACUTE  PERICARDITIS</a:t>
            </a:r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762001"/>
            <a:ext cx="4041775" cy="1066800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STEMI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 smtClean="0"/>
              <a:t>PR elevation </a:t>
            </a:r>
            <a:r>
              <a:rPr lang="en-US" sz="2800" dirty="0" smtClean="0"/>
              <a:t>in </a:t>
            </a:r>
            <a:r>
              <a:rPr lang="en-US" sz="2800" dirty="0" err="1" smtClean="0"/>
              <a:t>aVR</a:t>
            </a:r>
            <a:r>
              <a:rPr lang="en-US" sz="2800" dirty="0" smtClean="0"/>
              <a:t> with </a:t>
            </a:r>
            <a:r>
              <a:rPr lang="en-US" sz="2800" b="1" dirty="0" smtClean="0"/>
              <a:t>PR depression </a:t>
            </a:r>
            <a:r>
              <a:rPr lang="en-US" sz="2800" dirty="0" smtClean="0"/>
              <a:t>in other leads due to a concomitant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current of injury is often seen</a:t>
            </a: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/>
              <a:t>PR segment abnormalities are uncommon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2192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ACUTE  PERICARDITIS</a:t>
            </a:r>
            <a:endParaRPr lang="ar-SA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685800"/>
            <a:ext cx="4041775" cy="12192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STEMI</a:t>
            </a:r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286000"/>
            <a:ext cx="4421188" cy="45720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b="1" dirty="0" smtClean="0"/>
              <a:t>Pathologic Q waves</a:t>
            </a:r>
            <a:r>
              <a:rPr lang="en-US" sz="2400" dirty="0" smtClean="0"/>
              <a:t>, are </a:t>
            </a:r>
            <a:r>
              <a:rPr lang="en-US" sz="2400" dirty="0" err="1" smtClean="0"/>
              <a:t>generaly</a:t>
            </a:r>
            <a:r>
              <a:rPr lang="en-US" sz="2400" dirty="0" smtClean="0"/>
              <a:t> not seen; as pericarditis generally causes only superficial inflammation, not frank myocardial necrosis. </a:t>
            </a:r>
            <a:r>
              <a:rPr lang="en-US" sz="2400" b="1" i="1" dirty="0" smtClean="0">
                <a:solidFill>
                  <a:srgbClr val="7030A0"/>
                </a:solidFill>
              </a:rPr>
              <a:t>Abnormal Q waves are not seen unless there is </a:t>
            </a:r>
            <a:r>
              <a:rPr lang="en-US" sz="2400" b="1" i="1" dirty="0" smtClean="0">
                <a:solidFill>
                  <a:srgbClr val="FF0000"/>
                </a:solidFill>
              </a:rPr>
              <a:t>concomitant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myocarditis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or </a:t>
            </a:r>
            <a:r>
              <a:rPr lang="en-US" sz="2400" b="1" i="1" dirty="0" smtClean="0">
                <a:solidFill>
                  <a:srgbClr val="FF0000"/>
                </a:solidFill>
              </a:rPr>
              <a:t>preexisting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cardiomyopathy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or </a:t>
            </a:r>
            <a:r>
              <a:rPr lang="en-US" sz="2400" b="1" i="1" dirty="0" smtClean="0">
                <a:solidFill>
                  <a:srgbClr val="FF0000"/>
                </a:solidFill>
              </a:rPr>
              <a:t>myocardial infarction</a:t>
            </a:r>
            <a:endParaRPr lang="ar-SA" sz="24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2400" dirty="0" smtClean="0"/>
              <a:t>The abnormal Q waves in MI reflect the loss of positive depolarization voltages because of myocardial necrosis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2192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295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/>
              <a:t>ACUTE  PERICARDITIS</a:t>
            </a:r>
            <a:endParaRPr lang="ar-SA" dirty="0" smtClean="0"/>
          </a:p>
          <a:p>
            <a:pPr algn="ctr"/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685801"/>
            <a:ext cx="4041775" cy="1295399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dirty="0" smtClean="0"/>
              <a:t>STEMI</a:t>
            </a: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dirty="0" err="1" smtClean="0"/>
              <a:t>Hyperacute</a:t>
            </a:r>
            <a:r>
              <a:rPr lang="en-US" sz="3200" dirty="0" smtClean="0"/>
              <a:t> T waves, are not typical of pericarditis</a:t>
            </a:r>
            <a:r>
              <a:rPr lang="en-US" dirty="0" smtClean="0"/>
              <a:t>. 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dirty="0" err="1" smtClean="0"/>
              <a:t>Hyperacute</a:t>
            </a:r>
            <a:r>
              <a:rPr lang="en-US" sz="3200" dirty="0" smtClean="0"/>
              <a:t> T waves can be seen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9812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Definite </a:t>
            </a:r>
            <a:r>
              <a:rPr lang="en-US" sz="3600" b="1" i="1" dirty="0" smtClean="0"/>
              <a:t>prolongation of the QT interval with regional T wave inversion </a:t>
            </a:r>
            <a:r>
              <a:rPr lang="en-US" sz="3600" dirty="0" smtClean="0"/>
              <a:t>(in the absence of drug effects or relevant metabolic disorders) </a:t>
            </a:r>
            <a:r>
              <a:rPr lang="en-US" sz="3600" b="1" dirty="0" smtClean="0"/>
              <a:t>favors the diagnosis of ischemia (or </a:t>
            </a:r>
            <a:r>
              <a:rPr lang="en-US" sz="3600" b="1" dirty="0" err="1" smtClean="0"/>
              <a:t>myopericarditis</a:t>
            </a:r>
            <a:r>
              <a:rPr lang="en-US" sz="3600" b="1" dirty="0" smtClean="0"/>
              <a:t>) </a:t>
            </a:r>
            <a:r>
              <a:rPr lang="en-US" sz="3600" dirty="0" smtClean="0"/>
              <a:t>over pericarditis alone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yath\Documents\Evolving_anterior_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382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57600"/>
          </a:xfrm>
        </p:spPr>
        <p:txBody>
          <a:bodyPr/>
          <a:lstStyle/>
          <a:p>
            <a:pPr algn="ctr"/>
            <a:r>
              <a:rPr lang="en-US" dirty="0" smtClean="0"/>
              <a:t>Distinction from early </a:t>
            </a:r>
            <a:r>
              <a:rPr lang="en-US" dirty="0" err="1" smtClean="0"/>
              <a:t>repolarization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7854696" cy="3380936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32688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Early </a:t>
            </a:r>
            <a:r>
              <a:rPr lang="en-US" sz="6600" dirty="0" err="1" smtClean="0"/>
              <a:t>Repolarization</a:t>
            </a:r>
            <a:endParaRPr lang="ar-SA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3200" dirty="0" smtClean="0"/>
              <a:t>Characterized by ST elevation of the J point, </a:t>
            </a:r>
            <a:r>
              <a:rPr lang="en-US" sz="3200" i="1" dirty="0" smtClean="0"/>
              <a:t>which represents the junction between the end of the QRS complex (termination of depolarization) and the beginning of the ST segment (onset of ventricular </a:t>
            </a:r>
            <a:r>
              <a:rPr lang="en-US" sz="3200" i="1" dirty="0" err="1" smtClean="0"/>
              <a:t>repolarization</a:t>
            </a:r>
            <a:r>
              <a:rPr lang="en-US" sz="3200" i="1" dirty="0" smtClean="0"/>
              <a:t>)</a:t>
            </a:r>
            <a:r>
              <a:rPr lang="en-US" sz="3200" dirty="0" smtClean="0"/>
              <a:t>. As a result, there is </a:t>
            </a:r>
            <a:r>
              <a:rPr lang="en-US" sz="3200" b="1" i="1" dirty="0" smtClean="0"/>
              <a:t>elevation of the ST segment itself, which maintains its normal configuration</a:t>
            </a:r>
            <a:r>
              <a:rPr lang="en-US" sz="3200" dirty="0" smtClean="0"/>
              <a:t>. ST elevation is most </a:t>
            </a:r>
            <a:r>
              <a:rPr lang="en-US" sz="3200" b="1" dirty="0" smtClean="0"/>
              <a:t>often present in the </a:t>
            </a:r>
            <a:r>
              <a:rPr lang="en-US" sz="3200" b="1" i="1" dirty="0" smtClean="0"/>
              <a:t>mid to lateral chest leads </a:t>
            </a:r>
            <a:r>
              <a:rPr lang="en-US" sz="3200" b="1" i="1" dirty="0" smtClean="0">
                <a:solidFill>
                  <a:srgbClr val="FF0000"/>
                </a:solidFill>
              </a:rPr>
              <a:t>(V3-V6)</a:t>
            </a:r>
            <a:r>
              <a:rPr lang="en-US" sz="3200" b="1" i="1" dirty="0" smtClean="0"/>
              <a:t>, although many leads can be involved</a:t>
            </a:r>
            <a:r>
              <a:rPr lang="en-US" b="1" i="1" dirty="0" smtClean="0"/>
              <a:t>.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hyath\Documents\Early_repolar_normal-QRS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The normal </a:t>
            </a:r>
            <a:r>
              <a:rPr lang="en-US" sz="3600" b="1" i="1" dirty="0" smtClean="0"/>
              <a:t>early </a:t>
            </a:r>
            <a:r>
              <a:rPr lang="en-US" sz="3600" b="1" i="1" dirty="0" err="1" smtClean="0"/>
              <a:t>repolarization</a:t>
            </a:r>
            <a:r>
              <a:rPr lang="en-US" sz="3600" b="1" i="1" dirty="0" smtClean="0"/>
              <a:t> </a:t>
            </a:r>
            <a:r>
              <a:rPr lang="en-US" sz="3600" dirty="0" smtClean="0"/>
              <a:t>variant may be present in as many as </a:t>
            </a:r>
            <a:r>
              <a:rPr lang="en-US" sz="3600" b="1" i="1" dirty="0" smtClean="0"/>
              <a:t>30 percent of young adults.</a:t>
            </a:r>
          </a:p>
          <a:p>
            <a:pPr algn="l"/>
            <a:r>
              <a:rPr lang="en-US" sz="3600" dirty="0" smtClean="0"/>
              <a:t> </a:t>
            </a:r>
          </a:p>
          <a:p>
            <a:pPr algn="l"/>
            <a:r>
              <a:rPr lang="en-US" sz="3600" dirty="0" smtClean="0"/>
              <a:t> It is </a:t>
            </a:r>
            <a:r>
              <a:rPr lang="en-US" sz="3600" b="1" dirty="0" smtClean="0"/>
              <a:t>more likely to occur in men than women</a:t>
            </a:r>
            <a:r>
              <a:rPr lang="en-US" sz="3600" dirty="0" smtClean="0"/>
              <a:t>, in patients </a:t>
            </a:r>
            <a:r>
              <a:rPr lang="en-US" sz="3600" b="1" dirty="0" smtClean="0"/>
              <a:t>under age 40</a:t>
            </a:r>
            <a:r>
              <a:rPr lang="en-US" sz="3600" dirty="0" smtClean="0"/>
              <a:t>, and in individuals who are </a:t>
            </a:r>
            <a:r>
              <a:rPr lang="en-US" sz="3600" b="1" dirty="0" smtClean="0"/>
              <a:t>athletically active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4384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The pericardium may be involved in a large number of systemic disorders or may be diseased as an isolated process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581400" cy="9144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 PERICARDITIS</a:t>
            </a:r>
            <a:endParaRPr lang="ar-SA" dirty="0" smtClean="0">
              <a:solidFill>
                <a:schemeClr val="tx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8200" y="914400"/>
            <a:ext cx="4041775" cy="914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EARLY  REPOLRRIZATION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228600" y="2514600"/>
            <a:ext cx="4268788" cy="38457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   </a:t>
            </a:r>
            <a:r>
              <a:rPr lang="en-US" sz="3200" dirty="0" smtClean="0"/>
              <a:t>ST elevations occur in both the limb and </a:t>
            </a:r>
            <a:r>
              <a:rPr lang="en-US" sz="3200" dirty="0" err="1" smtClean="0"/>
              <a:t>precordial</a:t>
            </a:r>
            <a:r>
              <a:rPr lang="en-US" sz="3200" dirty="0" smtClean="0"/>
              <a:t> leads in most cases</a:t>
            </a:r>
            <a:r>
              <a:rPr lang="en-US" sz="2400" dirty="0" smtClean="0"/>
              <a:t>.</a:t>
            </a:r>
            <a:endParaRPr lang="ar-SA" sz="2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About one-half of subjects </a:t>
            </a:r>
            <a:r>
              <a:rPr lang="en-US" sz="3200" dirty="0" smtClean="0"/>
              <a:t>have </a:t>
            </a:r>
            <a:r>
              <a:rPr lang="en-US" sz="3200" dirty="0" smtClean="0"/>
              <a:t>no ST deviations in the limb </a:t>
            </a:r>
            <a:r>
              <a:rPr lang="en-US" sz="3200" dirty="0" smtClean="0"/>
              <a:t>leads</a:t>
            </a:r>
            <a:r>
              <a:rPr lang="en-US" sz="3600" dirty="0" smtClean="0"/>
              <a:t>.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12192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ACUTE  PERICARDITIS</a:t>
            </a:r>
            <a:endParaRPr lang="ar-SA" dirty="0" smtClean="0">
              <a:solidFill>
                <a:schemeClr val="tx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685801"/>
            <a:ext cx="4041775" cy="12192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EARLY  REPOLRRIZATION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   </a:t>
            </a:r>
            <a:r>
              <a:rPr lang="en-US" sz="3200" b="1" dirty="0" smtClean="0"/>
              <a:t>PR deviation </a:t>
            </a:r>
            <a:r>
              <a:rPr lang="en-US" sz="3200" dirty="0" smtClean="0"/>
              <a:t>and </a:t>
            </a:r>
            <a:r>
              <a:rPr lang="en-US" sz="3200" b="1" dirty="0" smtClean="0"/>
              <a:t>evolution of the ST and </a:t>
            </a:r>
            <a:r>
              <a:rPr lang="ar-SY" sz="3200" b="1" dirty="0" smtClean="0"/>
              <a:t> </a:t>
            </a:r>
            <a:r>
              <a:rPr lang="en-US" sz="3200" b="1" dirty="0" smtClean="0"/>
              <a:t>T changes </a:t>
            </a:r>
            <a:r>
              <a:rPr lang="en-US" sz="3200" dirty="0" smtClean="0"/>
              <a:t>strongly favor pericarditis</a:t>
            </a:r>
            <a:endParaRPr lang="ar-SY" sz="2800" dirty="0" smtClean="0"/>
          </a:p>
          <a:p>
            <a:pPr algn="l">
              <a:buNone/>
            </a:pPr>
            <a:r>
              <a:rPr lang="en-US" sz="2800" dirty="0" smtClean="0"/>
              <a:t> </a:t>
            </a:r>
            <a:endParaRPr lang="ar-SA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200" dirty="0" smtClean="0"/>
              <a:t>Neither of which is seen in early </a:t>
            </a:r>
            <a:r>
              <a:rPr lang="en-US" sz="3200" dirty="0" err="1" smtClean="0"/>
              <a:t>repolarization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15312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solidFill>
                  <a:schemeClr val="accent5">
                    <a:lumMod val="75000"/>
                  </a:schemeClr>
                </a:solidFill>
              </a:rPr>
              <a:t>The ratio of ST elevation to T wave amplitude in lead V6</a:t>
            </a:r>
            <a:endParaRPr lang="ar-SA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971800"/>
            <a:ext cx="8458200" cy="27432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800" dirty="0" smtClean="0"/>
              <a:t>If the </a:t>
            </a:r>
            <a:r>
              <a:rPr lang="en-US" sz="3800" b="1" dirty="0" smtClean="0"/>
              <a:t>ratio exceeded 0.24, acute </a:t>
            </a:r>
            <a:r>
              <a:rPr lang="en-US" sz="3800" b="1" dirty="0" err="1" smtClean="0"/>
              <a:t>pericarditis</a:t>
            </a:r>
            <a:r>
              <a:rPr lang="en-US" sz="3800" b="1" dirty="0" smtClean="0"/>
              <a:t> </a:t>
            </a:r>
            <a:r>
              <a:rPr lang="en-US" sz="3800" b="1" dirty="0" smtClean="0"/>
              <a:t>is </a:t>
            </a:r>
            <a:r>
              <a:rPr lang="en-US" sz="3800" b="1" dirty="0" smtClean="0"/>
              <a:t>present </a:t>
            </a:r>
            <a:r>
              <a:rPr lang="en-US" sz="3800" dirty="0" smtClean="0"/>
              <a:t>(positive and negative predictive values were both 100 percent).</a:t>
            </a:r>
            <a:endParaRPr lang="ar-SA" sz="3800" dirty="0" smtClean="0"/>
          </a:p>
          <a:p>
            <a:pPr algn="l">
              <a:buNone/>
            </a:pP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Echocardiogram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572000"/>
          </a:xfrm>
        </p:spPr>
        <p:txBody>
          <a:bodyPr/>
          <a:lstStyle/>
          <a:p>
            <a:pPr algn="l">
              <a:buNone/>
            </a:pPr>
            <a:r>
              <a:rPr lang="en-US" sz="2800" dirty="0" smtClean="0"/>
              <a:t>The echocardiogram is </a:t>
            </a:r>
            <a:r>
              <a:rPr lang="en-US" sz="2800" b="1" dirty="0" smtClean="0"/>
              <a:t>often normal </a:t>
            </a:r>
            <a:r>
              <a:rPr lang="en-US" sz="2800" dirty="0" smtClean="0"/>
              <a:t>in patients with the clinical syndrome of acute pericarditis </a:t>
            </a:r>
            <a:r>
              <a:rPr lang="en-US" sz="2800" b="1" dirty="0" smtClean="0"/>
              <a:t>unless</a:t>
            </a:r>
            <a:r>
              <a:rPr lang="en-US" sz="2800" dirty="0" smtClean="0"/>
              <a:t> it is associated with a </a:t>
            </a:r>
            <a:r>
              <a:rPr lang="en-US" sz="2800" b="1" i="1" dirty="0" smtClean="0"/>
              <a:t>pericardial effusion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r>
              <a:rPr lang="en-US" sz="2800" dirty="0" smtClean="0"/>
              <a:t> While the finding of a pericardial effusion in a patient with known or suspected pericarditis </a:t>
            </a:r>
            <a:r>
              <a:rPr lang="en-US" sz="2800" b="1" dirty="0" smtClean="0">
                <a:solidFill>
                  <a:srgbClr val="7030A0"/>
                </a:solidFill>
              </a:rPr>
              <a:t>supports the diagnosis</a:t>
            </a:r>
            <a:r>
              <a:rPr lang="en-US" sz="2800" dirty="0" smtClean="0"/>
              <a:t>,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absence of a pericardial effusion or other </a:t>
            </a:r>
            <a:r>
              <a:rPr lang="en-U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echocardiographic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abnormalities does not exclude it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ar-SA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Chest x-ray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8839200" cy="49530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3200" dirty="0" smtClean="0"/>
              <a:t>The chest x-ray </a:t>
            </a:r>
            <a:r>
              <a:rPr lang="en-US" sz="3200" b="1" dirty="0" smtClean="0"/>
              <a:t>is typically normal </a:t>
            </a:r>
            <a:r>
              <a:rPr lang="en-US" sz="3200" dirty="0" smtClean="0"/>
              <a:t>in patients with acute pericarditis.</a:t>
            </a:r>
          </a:p>
          <a:p>
            <a:pPr algn="l">
              <a:buNone/>
            </a:pPr>
            <a:r>
              <a:rPr lang="en-US" sz="3200" dirty="0" smtClean="0"/>
              <a:t> Although patients with a </a:t>
            </a:r>
            <a:r>
              <a:rPr lang="en-US" sz="3200" b="1" i="1" dirty="0" smtClean="0"/>
              <a:t>substantial pericardial effusion may exhibit an enlarged cardiac silhouette with clear lung fields</a:t>
            </a:r>
            <a:r>
              <a:rPr lang="en-US" sz="3200" dirty="0" smtClean="0"/>
              <a:t>, this finding is uncommon in acute pericarditis since </a:t>
            </a:r>
            <a:r>
              <a:rPr lang="en-US" sz="3200" b="1" i="1" dirty="0" smtClean="0">
                <a:solidFill>
                  <a:srgbClr val="7030A0"/>
                </a:solidFill>
              </a:rPr>
              <a:t>at least 200 mL of pericardial fluid must accumulate before the cardiac silhouette enlarges</a:t>
            </a:r>
            <a:r>
              <a:rPr lang="en-US" sz="3200" i="1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However, </a:t>
            </a:r>
            <a:r>
              <a:rPr lang="en-US" sz="3200" dirty="0" smtClean="0">
                <a:solidFill>
                  <a:srgbClr val="FF0000"/>
                </a:solidFill>
              </a:rPr>
              <a:t>acute pericarditis should be considered in the evaluation of a patient with new unexplained </a:t>
            </a:r>
            <a:r>
              <a:rPr lang="en-US" sz="3200" dirty="0" err="1" smtClean="0">
                <a:solidFill>
                  <a:srgbClr val="FF0000"/>
                </a:solidFill>
              </a:rPr>
              <a:t>cardiomegaly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Chest x-ray of a pericardial effusion </a:t>
            </a:r>
            <a:endParaRPr lang="ar-SA" dirty="0"/>
          </a:p>
        </p:txBody>
      </p:sp>
      <p:pic>
        <p:nvPicPr>
          <p:cNvPr id="2050" name="Picture 2" descr="C:\Users\ghyath\Documents\CXR_perief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15330"/>
            <a:ext cx="6629400" cy="4842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43200"/>
          </a:xfrm>
        </p:spPr>
        <p:txBody>
          <a:bodyPr/>
          <a:lstStyle/>
          <a:p>
            <a:pPr algn="ctr"/>
            <a:r>
              <a:rPr lang="en-US" dirty="0" smtClean="0"/>
              <a:t>INITIAL EVALUATION</a:t>
            </a:r>
            <a:endParaRPr lang="ar-SA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3276600"/>
            <a:ext cx="7854696" cy="1752600"/>
          </a:xfrm>
        </p:spPr>
        <p:txBody>
          <a:bodyPr/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Standard  approach</a:t>
            </a:r>
            <a:endParaRPr lang="ar-SA" sz="6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69392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  </a:t>
            </a:r>
            <a:r>
              <a:rPr lang="en-US" sz="2800" b="1" i="1" dirty="0" smtClean="0">
                <a:solidFill>
                  <a:srgbClr val="7030A0"/>
                </a:solidFill>
              </a:rPr>
              <a:t>Initial history and physical examination</a:t>
            </a:r>
          </a:p>
          <a:p>
            <a:pPr algn="l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</a:t>
            </a:r>
          </a:p>
          <a:p>
            <a:pPr algn="l">
              <a:buNone/>
            </a:pPr>
            <a:r>
              <a:rPr lang="en-US" sz="2800" dirty="0" smtClean="0"/>
              <a:t>This evaluation should consider disorders that are known to involve the pericardium, such as </a:t>
            </a:r>
            <a:r>
              <a:rPr lang="en-US" sz="2800" b="1" i="1" dirty="0" smtClean="0">
                <a:solidFill>
                  <a:srgbClr val="C00000"/>
                </a:solidFill>
              </a:rPr>
              <a:t>uremia</a:t>
            </a:r>
            <a:r>
              <a:rPr lang="en-US" sz="2800" b="1" dirty="0" smtClean="0"/>
              <a:t>, </a:t>
            </a:r>
            <a:r>
              <a:rPr lang="en-US" sz="2800" b="1" i="1" dirty="0" smtClean="0">
                <a:solidFill>
                  <a:srgbClr val="C00000"/>
                </a:solidFill>
              </a:rPr>
              <a:t>recent myocardial infarction (MI</a:t>
            </a:r>
            <a:r>
              <a:rPr lang="en-US" sz="2800" b="1" dirty="0" smtClean="0"/>
              <a:t>), </a:t>
            </a:r>
            <a:r>
              <a:rPr lang="en-US" sz="2800" dirty="0" smtClean="0"/>
              <a:t>and</a:t>
            </a:r>
            <a:r>
              <a:rPr lang="en-US" sz="2800" b="1" dirty="0" smtClean="0"/>
              <a:t> </a:t>
            </a:r>
            <a:r>
              <a:rPr lang="en-US" sz="2800" b="1" i="1" dirty="0" smtClean="0">
                <a:solidFill>
                  <a:srgbClr val="C00000"/>
                </a:solidFill>
              </a:rPr>
              <a:t>prior cardiac surgery</a:t>
            </a:r>
            <a:r>
              <a:rPr lang="en-US" sz="4000" b="1" dirty="0" smtClean="0"/>
              <a:t>. </a:t>
            </a:r>
            <a:r>
              <a:rPr lang="en-US" sz="4000" b="1" dirty="0" smtClean="0"/>
              <a:t>.………</a:t>
            </a:r>
            <a:endParaRPr lang="en-US" sz="2800" b="1" dirty="0" smtClean="0"/>
          </a:p>
          <a:p>
            <a:pPr algn="l">
              <a:buNone/>
            </a:pPr>
            <a:r>
              <a:rPr lang="en-US" sz="2800" dirty="0" smtClean="0"/>
              <a:t>The examination should pay particular attention to auscultation for a </a:t>
            </a:r>
            <a:r>
              <a:rPr lang="en-US" sz="3200" b="1" i="1" dirty="0" smtClean="0"/>
              <a:t>pericardial friction rub </a:t>
            </a:r>
            <a:r>
              <a:rPr lang="en-US" sz="2800" dirty="0" smtClean="0"/>
              <a:t>and the </a:t>
            </a:r>
            <a:r>
              <a:rPr lang="en-US" sz="2800" b="1" dirty="0" smtClean="0"/>
              <a:t>signs associated with </a:t>
            </a:r>
            <a:r>
              <a:rPr lang="en-US" sz="3200" b="1" i="1" dirty="0" err="1" smtClean="0"/>
              <a:t>tamponade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SY" sz="2000" dirty="0" smtClean="0"/>
          </a:p>
          <a:p>
            <a:pPr algn="l"/>
            <a:r>
              <a:rPr lang="en-US" sz="2000" dirty="0" smtClean="0"/>
              <a:t>                                 </a:t>
            </a:r>
            <a:r>
              <a:rPr lang="en-US" sz="2800" dirty="0" smtClean="0"/>
              <a:t> </a:t>
            </a:r>
            <a:r>
              <a:rPr lang="en-US" sz="3600" b="1" i="1" dirty="0" smtClean="0">
                <a:solidFill>
                  <a:srgbClr val="7030A0"/>
                </a:solidFill>
              </a:rPr>
              <a:t>Echocardiography</a:t>
            </a:r>
            <a:endParaRPr lang="en-US" sz="2800" b="1" i="1" dirty="0" smtClean="0">
              <a:solidFill>
                <a:srgbClr val="7030A0"/>
              </a:solidFill>
            </a:endParaRPr>
          </a:p>
          <a:p>
            <a:pPr algn="l"/>
            <a:r>
              <a:rPr lang="en-US" sz="2000" dirty="0" smtClean="0"/>
              <a:t> </a:t>
            </a:r>
          </a:p>
          <a:p>
            <a:pPr algn="l"/>
            <a:r>
              <a:rPr lang="en-US" sz="2800" dirty="0" smtClean="0"/>
              <a:t>Echocardiography should be performed </a:t>
            </a:r>
            <a:r>
              <a:rPr lang="en-US" sz="3200" b="1" i="1" dirty="0" smtClean="0"/>
              <a:t>in all cases</a:t>
            </a:r>
            <a:r>
              <a:rPr lang="en-US" sz="2800" dirty="0" smtClean="0"/>
              <a:t>, and should be considered on an </a:t>
            </a:r>
            <a:r>
              <a:rPr lang="en-US" sz="2800" b="1" i="1" dirty="0" smtClean="0"/>
              <a:t>urgent basis if </a:t>
            </a:r>
            <a:r>
              <a:rPr lang="en-US" sz="2800" b="1" i="1" dirty="0" err="1" smtClean="0"/>
              <a:t>tamponade</a:t>
            </a:r>
            <a:r>
              <a:rPr lang="en-US" sz="2800" b="1" i="1" dirty="0" smtClean="0"/>
              <a:t> is suspected</a:t>
            </a:r>
            <a:r>
              <a:rPr lang="en-US" sz="2800" dirty="0" smtClean="0"/>
              <a:t>.</a:t>
            </a:r>
          </a:p>
          <a:p>
            <a:pPr algn="l"/>
            <a:r>
              <a:rPr lang="en-US" sz="2800" dirty="0" smtClean="0"/>
              <a:t> </a:t>
            </a:r>
            <a:r>
              <a:rPr lang="en-US" sz="2800" i="1" dirty="0" smtClean="0"/>
              <a:t>Even a small effusion can be helpful in confirming the diagnosis of pericarditis</a:t>
            </a:r>
            <a:r>
              <a:rPr lang="en-US" sz="2800" dirty="0" smtClean="0"/>
              <a:t>, although </a:t>
            </a:r>
            <a:r>
              <a:rPr lang="en-US" sz="2800" i="1" dirty="0" smtClean="0">
                <a:solidFill>
                  <a:srgbClr val="C00000"/>
                </a:solidFill>
              </a:rPr>
              <a:t>the absence of an effusion does not exclude the diagnosis</a:t>
            </a:r>
            <a:r>
              <a:rPr lang="en-US" sz="2800" dirty="0" smtClean="0"/>
              <a:t>. In addition, echocardiography can be particularly helpful if </a:t>
            </a:r>
            <a:r>
              <a:rPr lang="en-US" sz="2800" b="1" dirty="0" smtClean="0"/>
              <a:t>purulent pericarditis </a:t>
            </a:r>
            <a:r>
              <a:rPr lang="en-US" sz="2800" dirty="0" smtClean="0"/>
              <a:t>is suspected, if there is concern about </a:t>
            </a:r>
            <a:r>
              <a:rPr lang="en-US" sz="2800" b="1" dirty="0" err="1" smtClean="0"/>
              <a:t>myocarditis</a:t>
            </a:r>
            <a:r>
              <a:rPr lang="en-US" sz="2800" dirty="0" smtClean="0"/>
              <a:t>, or if there is chest x-ray evidence of </a:t>
            </a:r>
            <a:r>
              <a:rPr lang="en-US" sz="2800" b="1" dirty="0" smtClean="0"/>
              <a:t>cardiac enlargement</a:t>
            </a:r>
            <a:r>
              <a:rPr lang="en-US" sz="2800" dirty="0" smtClean="0"/>
              <a:t>, particularly if this is a new finding</a:t>
            </a:r>
            <a:r>
              <a:rPr lang="en-US" sz="2000" dirty="0" smtClean="0"/>
              <a:t>.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_pericardial_effusion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143000" y="990600"/>
            <a:ext cx="68580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Idiopathic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3429000"/>
            <a:ext cx="7772400" cy="3429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In most case series, the majority of patients are not found to have an identifiable cause of pericardial disease. Frequently such cases are presumed to have a viral or autoimmune etiology</a:t>
            </a:r>
            <a:r>
              <a:rPr lang="en-US" sz="3500" dirty="0" smtClean="0"/>
              <a:t>.</a:t>
            </a:r>
            <a:endParaRPr lang="ar-SA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4_chamber_pericardial_effu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019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>
                <a:solidFill>
                  <a:srgbClr val="7030A0"/>
                </a:solidFill>
              </a:rPr>
              <a:t>Additional testing should include</a:t>
            </a:r>
            <a:endParaRPr lang="ar-SA" sz="4400" b="1" i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228600" y="22098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  </a:t>
            </a:r>
            <a:r>
              <a:rPr lang="en-US" sz="2800" i="1" dirty="0" smtClean="0"/>
              <a:t>ECG</a:t>
            </a:r>
            <a:r>
              <a:rPr lang="en-US" sz="2800" dirty="0" smtClean="0"/>
              <a:t> in all cases</a:t>
            </a:r>
          </a:p>
          <a:p>
            <a:pPr algn="l"/>
            <a:r>
              <a:rPr lang="en-US" sz="2800" i="1" dirty="0" smtClean="0"/>
              <a:t>  Chest x-ray </a:t>
            </a:r>
            <a:r>
              <a:rPr lang="en-US" sz="2800" dirty="0" smtClean="0"/>
              <a:t>in all cases</a:t>
            </a:r>
          </a:p>
          <a:p>
            <a:pPr algn="l"/>
            <a:r>
              <a:rPr lang="en-US" sz="2800" i="1" dirty="0" smtClean="0"/>
              <a:t>  Tuberculin skin test or preferably, an interferon-gamma</a:t>
            </a:r>
          </a:p>
          <a:p>
            <a:pPr algn="l"/>
            <a:r>
              <a:rPr lang="en-US" sz="2800" i="1" dirty="0" smtClean="0"/>
              <a:t>release assay </a:t>
            </a:r>
            <a:r>
              <a:rPr lang="en-US" sz="2800" dirty="0" smtClean="0"/>
              <a:t>(</a:t>
            </a:r>
            <a:r>
              <a:rPr lang="en-US" sz="2800" dirty="0" err="1" smtClean="0"/>
              <a:t>eg</a:t>
            </a:r>
            <a:r>
              <a:rPr lang="en-US" sz="2800" dirty="0" smtClean="0"/>
              <a:t>, </a:t>
            </a:r>
            <a:r>
              <a:rPr lang="en-US" sz="2800" dirty="0" err="1" smtClean="0"/>
              <a:t>QuantiFERON</a:t>
            </a:r>
            <a:r>
              <a:rPr lang="en-US" sz="2800" dirty="0" smtClean="0"/>
              <a:t> TB assay) if not recently performed </a:t>
            </a:r>
          </a:p>
          <a:p>
            <a:pPr algn="l"/>
            <a:r>
              <a:rPr lang="en-US" sz="2800" dirty="0" smtClean="0"/>
              <a:t>  </a:t>
            </a:r>
            <a:r>
              <a:rPr lang="en-US" sz="2800" i="1" dirty="0" smtClean="0"/>
              <a:t>Antinuclear antibody titer </a:t>
            </a:r>
            <a:r>
              <a:rPr lang="en-US" sz="2800" dirty="0" smtClean="0"/>
              <a:t>in selected cases </a:t>
            </a:r>
          </a:p>
          <a:p>
            <a:pPr algn="l"/>
            <a:r>
              <a:rPr lang="en-US" sz="2800" dirty="0" smtClean="0"/>
              <a:t>  </a:t>
            </a:r>
            <a:r>
              <a:rPr lang="en-US" sz="2800" i="1" dirty="0" smtClean="0"/>
              <a:t>HIV serology </a:t>
            </a:r>
            <a:r>
              <a:rPr lang="en-US" sz="2800" dirty="0" smtClean="0"/>
              <a:t>in selected cases. </a:t>
            </a:r>
          </a:p>
          <a:p>
            <a:pPr algn="l"/>
            <a:r>
              <a:rPr lang="en-US" sz="2800" dirty="0" smtClean="0"/>
              <a:t>  </a:t>
            </a:r>
            <a:r>
              <a:rPr lang="en-US" sz="2800" i="1" dirty="0" smtClean="0"/>
              <a:t>Blood cultures </a:t>
            </a:r>
            <a:r>
              <a:rPr lang="en-US" sz="2800" dirty="0" smtClean="0"/>
              <a:t>if fever higher than 38ºC (100.4ºF) or signs of sepsis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Determination of risk and need for hospitalization</a:t>
            </a:r>
            <a:endParaRPr lang="ar-SA" sz="2800" b="1" i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35480"/>
            <a:ext cx="8991600" cy="492252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/>
              <a:t>Fever (&gt;38ºC [100.4ºF]) and </a:t>
            </a:r>
            <a:r>
              <a:rPr lang="en-US" sz="2800" dirty="0" err="1" smtClean="0"/>
              <a:t>leukocytosis</a:t>
            </a:r>
            <a:r>
              <a:rPr lang="en-US" sz="2800" dirty="0" smtClean="0"/>
              <a:t>  </a:t>
            </a:r>
          </a:p>
          <a:p>
            <a:pPr algn="l">
              <a:buNone/>
            </a:pPr>
            <a:r>
              <a:rPr lang="en-US" sz="2800" dirty="0" smtClean="0"/>
              <a:t>Evidence suggesting cardiac </a:t>
            </a:r>
            <a:r>
              <a:rPr lang="en-US" sz="2800" dirty="0" err="1" smtClean="0"/>
              <a:t>tamponade</a:t>
            </a: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 A large pericardial effusion (</a:t>
            </a:r>
            <a:r>
              <a:rPr lang="en-US" sz="2800" dirty="0" err="1" smtClean="0"/>
              <a:t>ie</a:t>
            </a:r>
            <a:r>
              <a:rPr lang="en-US" sz="2800" dirty="0" smtClean="0"/>
              <a:t>, an echo-free space of more than 20 mm) </a:t>
            </a:r>
          </a:p>
          <a:p>
            <a:pPr algn="l">
              <a:buNone/>
            </a:pPr>
            <a:r>
              <a:rPr lang="en-US" sz="2800" dirty="0" err="1" smtClean="0"/>
              <a:t>Immunosuppressed</a:t>
            </a:r>
            <a:r>
              <a:rPr lang="en-US" sz="2800" dirty="0" smtClean="0"/>
              <a:t> state </a:t>
            </a:r>
          </a:p>
          <a:p>
            <a:pPr algn="l">
              <a:buNone/>
            </a:pPr>
            <a:r>
              <a:rPr lang="en-US" sz="2800" dirty="0" smtClean="0"/>
              <a:t>A history of oral anticoagulant therapy </a:t>
            </a:r>
          </a:p>
          <a:p>
            <a:pPr algn="l">
              <a:buNone/>
            </a:pPr>
            <a:r>
              <a:rPr lang="en-US" sz="2800" dirty="0" smtClean="0"/>
              <a:t>Acute trauma </a:t>
            </a:r>
          </a:p>
          <a:p>
            <a:pPr algn="l">
              <a:buNone/>
            </a:pPr>
            <a:r>
              <a:rPr lang="en-US" sz="2800" dirty="0" smtClean="0"/>
              <a:t>Failure to respond within seven days to NSAID therapy Elevated cardiac </a:t>
            </a:r>
            <a:r>
              <a:rPr lang="en-US" sz="2800" dirty="0" err="1" smtClean="0"/>
              <a:t>troponin</a:t>
            </a:r>
            <a:r>
              <a:rPr lang="en-US" sz="2800" dirty="0" smtClean="0"/>
              <a:t>, suggestive of </a:t>
            </a:r>
            <a:r>
              <a:rPr lang="en-US" sz="2800" dirty="0" err="1" smtClean="0"/>
              <a:t>myopericarditis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82112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TREATMENT</a:t>
            </a:r>
            <a:endParaRPr lang="ar-SA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0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400" dirty="0" smtClean="0"/>
              <a:t>Patients with none of the high-risk features cited can be safely treated on an outpatient basis</a:t>
            </a:r>
            <a:endParaRPr lang="ar-S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098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dirty="0" smtClean="0"/>
              <a:t>In patients with an </a:t>
            </a:r>
            <a:r>
              <a:rPr lang="en-US" sz="4000" b="1" dirty="0" smtClean="0"/>
              <a:t>identified cause </a:t>
            </a:r>
            <a:r>
              <a:rPr lang="en-US" sz="4000" b="1" i="1" dirty="0" smtClean="0">
                <a:solidFill>
                  <a:srgbClr val="FF0000"/>
                </a:solidFill>
              </a:rPr>
              <a:t>other than viral or idiopathic disease</a:t>
            </a:r>
            <a:r>
              <a:rPr lang="en-US" sz="4000" dirty="0" smtClean="0"/>
              <a:t>, </a:t>
            </a:r>
            <a:r>
              <a:rPr lang="en-US" sz="4000" b="1" dirty="0" smtClean="0"/>
              <a:t>specific therapy </a:t>
            </a:r>
            <a:r>
              <a:rPr lang="en-US" sz="4000" dirty="0" smtClean="0"/>
              <a:t>appropriate to the underlying disorder is indicated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NSAID</a:t>
            </a:r>
            <a:endParaRPr lang="ar-SA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28956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sz="4000" dirty="0" smtClean="0"/>
              <a:t>In the treatment of </a:t>
            </a:r>
            <a:r>
              <a:rPr lang="en-US" sz="4000" b="1" i="1" dirty="0" smtClean="0"/>
              <a:t>idiopathic or viral pericarditis</a:t>
            </a:r>
            <a:r>
              <a:rPr lang="en-US" sz="4000" dirty="0" smtClean="0"/>
              <a:t>, the goals of therapy are the relief of pain and resolution of inflammation and, if present, effusion</a:t>
            </a:r>
            <a:r>
              <a:rPr lang="en-US" sz="2800" dirty="0" smtClean="0"/>
              <a:t>.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Ibuprofen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763000" cy="469392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/>
              <a:t>Depending upon the severity of the pericarditis and individual medication response, </a:t>
            </a:r>
            <a:r>
              <a:rPr lang="en-US" sz="2800" b="1" i="1" dirty="0" smtClean="0"/>
              <a:t>300 to 800 mg </a:t>
            </a:r>
            <a:r>
              <a:rPr lang="en-US" sz="2800" dirty="0" smtClean="0"/>
              <a:t>of </a:t>
            </a:r>
            <a:r>
              <a:rPr lang="en-US" sz="3200" b="1" dirty="0" smtClean="0"/>
              <a:t>ibuprofen</a:t>
            </a:r>
            <a:r>
              <a:rPr lang="en-US" sz="2800" dirty="0" smtClean="0"/>
              <a:t> every</a:t>
            </a:r>
            <a:r>
              <a:rPr lang="en-US" sz="2800" b="1" i="1" dirty="0" smtClean="0"/>
              <a:t> six to eight hours</a:t>
            </a:r>
            <a:r>
              <a:rPr lang="en-US" sz="2800" dirty="0" smtClean="0"/>
              <a:t>, which can be continued for weeks for recurrent or incessant attacks as needed.</a:t>
            </a:r>
          </a:p>
          <a:p>
            <a:pPr algn="l">
              <a:buNone/>
            </a:pPr>
            <a:r>
              <a:rPr lang="en-US" sz="2800" dirty="0" smtClean="0"/>
              <a:t> NSAID dose tapering may be prescribed in an attempt to reduce the subsequent recurrence rate.</a:t>
            </a:r>
          </a:p>
          <a:p>
            <a:pPr algn="l">
              <a:buNone/>
            </a:pP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1"/>
                </a:solidFill>
              </a:rPr>
              <a:t>The 2004 ESC guidelines suggested </a:t>
            </a:r>
            <a:r>
              <a:rPr lang="en-US" sz="2800" b="1" i="1" dirty="0" smtClean="0">
                <a:solidFill>
                  <a:schemeClr val="accent1"/>
                </a:solidFill>
              </a:rPr>
              <a:t>ibuprofen as the preferred NSAID </a:t>
            </a:r>
            <a:r>
              <a:rPr lang="en-US" sz="2800" i="1" dirty="0" smtClean="0">
                <a:solidFill>
                  <a:schemeClr val="accent1"/>
                </a:solidFill>
              </a:rPr>
              <a:t>because of its rare side effects, favorable impact on coronary artery blood flow, and large dose range</a:t>
            </a:r>
            <a:r>
              <a:rPr lang="en-US" sz="2800" dirty="0" smtClean="0"/>
              <a:t>.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Aspirin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693920"/>
          </a:xfrm>
        </p:spPr>
        <p:txBody>
          <a:bodyPr/>
          <a:lstStyle/>
          <a:p>
            <a:pPr algn="l">
              <a:buNone/>
            </a:pPr>
            <a:r>
              <a:rPr lang="en-US" sz="3200" dirty="0" smtClean="0"/>
              <a:t>An alternative protocol consists of aspirin</a:t>
            </a:r>
          </a:p>
          <a:p>
            <a:pPr algn="l">
              <a:buNone/>
            </a:pPr>
            <a:r>
              <a:rPr lang="en-US" sz="3200" b="1" i="1" dirty="0" smtClean="0"/>
              <a:t>800 mg </a:t>
            </a:r>
            <a:r>
              <a:rPr lang="en-US" sz="3200" dirty="0" smtClean="0"/>
              <a:t>every </a:t>
            </a:r>
            <a:r>
              <a:rPr lang="en-US" sz="3200" b="1" i="1" dirty="0" smtClean="0"/>
              <a:t>six to eight hours </a:t>
            </a:r>
            <a:r>
              <a:rPr lang="en-US" sz="3200" dirty="0" smtClean="0"/>
              <a:t>followed by gradual </a:t>
            </a:r>
            <a:r>
              <a:rPr lang="en-US" sz="3200" i="1" dirty="0" smtClean="0">
                <a:solidFill>
                  <a:schemeClr val="tx2"/>
                </a:solidFill>
              </a:rPr>
              <a:t>tapering of 800 mg every week for a treatment period of three to four weeks</a:t>
            </a:r>
            <a:r>
              <a:rPr lang="en-US" sz="3200" dirty="0" smtClean="0"/>
              <a:t> .</a:t>
            </a:r>
          </a:p>
          <a:p>
            <a:pPr algn="l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or</a:t>
            </a:r>
            <a:r>
              <a:rPr lang="en-US" sz="3200" dirty="0" smtClean="0"/>
              <a:t> </a:t>
            </a:r>
          </a:p>
          <a:p>
            <a:pPr algn="l">
              <a:buNone/>
            </a:pPr>
            <a:r>
              <a:rPr lang="en-US" sz="3200" b="1" i="1" dirty="0" smtClean="0"/>
              <a:t>650 mg </a:t>
            </a:r>
            <a:r>
              <a:rPr lang="en-US" sz="3200" dirty="0" smtClean="0"/>
              <a:t>every</a:t>
            </a:r>
            <a:r>
              <a:rPr lang="en-US" sz="3200" b="1" i="1" dirty="0" smtClean="0"/>
              <a:t> four to six hours </a:t>
            </a:r>
            <a:r>
              <a:rPr lang="en-US" sz="3200" dirty="0" smtClean="0"/>
              <a:t>followed by gradual </a:t>
            </a:r>
            <a:r>
              <a:rPr lang="en-US" sz="3200" i="1" dirty="0" smtClean="0">
                <a:solidFill>
                  <a:schemeClr val="accent5">
                    <a:lumMod val="75000"/>
                  </a:schemeClr>
                </a:solidFill>
              </a:rPr>
              <a:t>tapering of 650 mg every 5 days for a treatment period of three to four weeks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ar-SA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sz="3600" dirty="0" smtClean="0"/>
              <a:t>In </a:t>
            </a:r>
            <a:r>
              <a:rPr lang="en-US" sz="3600" b="1" i="1" dirty="0" smtClean="0"/>
              <a:t>pericarditis associated with an acute MI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rgbClr val="FF0000"/>
                </a:solidFill>
              </a:rPr>
              <a:t>aspirin is preferred</a:t>
            </a:r>
            <a:r>
              <a:rPr lang="en-US" sz="3600" dirty="0" smtClean="0"/>
              <a:t>, </a:t>
            </a:r>
            <a:r>
              <a:rPr lang="en-US" sz="3600" b="1" i="1" dirty="0" smtClean="0">
                <a:solidFill>
                  <a:srgbClr val="7030A0"/>
                </a:solidFill>
              </a:rPr>
              <a:t>and the use of an NSAID other than aspirin  and </a:t>
            </a:r>
            <a:r>
              <a:rPr lang="en-US" sz="3600" b="1" dirty="0" err="1" smtClean="0">
                <a:solidFill>
                  <a:srgbClr val="7030A0"/>
                </a:solidFill>
              </a:rPr>
              <a:t>glucocorticoids</a:t>
            </a:r>
            <a:r>
              <a:rPr lang="en-US" sz="3600" b="1" dirty="0" smtClean="0">
                <a:solidFill>
                  <a:srgbClr val="7030A0"/>
                </a:solidFill>
              </a:rPr>
              <a:t> should probably be AVOIDED</a:t>
            </a:r>
            <a:r>
              <a:rPr lang="en-US" sz="3600" b="1" dirty="0" smtClean="0"/>
              <a:t>,</a:t>
            </a:r>
            <a:r>
              <a:rPr lang="en-US" sz="3600" dirty="0" smtClean="0"/>
              <a:t> since </a:t>
            </a:r>
            <a:r>
              <a:rPr lang="en-US" sz="3600" dirty="0" err="1" smtClean="0"/>
              <a:t>antiinflammatory</a:t>
            </a:r>
            <a:r>
              <a:rPr lang="en-US" sz="3600" dirty="0" smtClean="0"/>
              <a:t> therapy may impair scar formation.</a:t>
            </a:r>
          </a:p>
          <a:p>
            <a:pPr algn="l"/>
            <a:r>
              <a:rPr lang="en-US" sz="3600" dirty="0" smtClean="0"/>
              <a:t> </a:t>
            </a:r>
            <a:r>
              <a:rPr lang="en-US" sz="3600" i="1" dirty="0" smtClean="0"/>
              <a:t>Aspirin may also be the first choice in patients that require concomitant </a:t>
            </a:r>
            <a:r>
              <a:rPr lang="en-US" sz="3600" i="1" dirty="0" err="1" smtClean="0"/>
              <a:t>antiplatelet</a:t>
            </a:r>
            <a:r>
              <a:rPr lang="en-US" sz="3600" i="1" dirty="0" smtClean="0"/>
              <a:t> therapy for any reason</a:t>
            </a:r>
            <a:r>
              <a:rPr lang="en-US" sz="2800" i="1" dirty="0" smtClean="0"/>
              <a:t>.</a:t>
            </a:r>
            <a:r>
              <a:rPr lang="en-US" sz="2800" dirty="0" smtClean="0"/>
              <a:t> </a:t>
            </a:r>
          </a:p>
          <a:p>
            <a:pPr algn="l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Infections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0352" y="2590800"/>
            <a:ext cx="7851648" cy="3886200"/>
          </a:xfrm>
        </p:spPr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Viral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ar-SA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0" y="3886200"/>
            <a:ext cx="4572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 smtClean="0"/>
              <a:t>Coxsackievirus, echovirus, adenovirus, EBV, CMV, influenza, varicella, rubella, HIV, hepatitis B, mumps, parvovirus B19, vaccina </a:t>
            </a:r>
            <a:r>
              <a:rPr lang="en-US" dirty="0" smtClean="0"/>
              <a:t>(smallpox vaccination)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8564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With either regimen, gastrointestinal protection should be provided</a:t>
            </a:r>
            <a:r>
              <a:rPr lang="en-US" sz="3200" dirty="0" smtClean="0"/>
              <a:t>.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971800"/>
          </a:xfrm>
        </p:spPr>
        <p:txBody>
          <a:bodyPr/>
          <a:lstStyle/>
          <a:p>
            <a:pPr algn="l">
              <a:buNone/>
            </a:pPr>
            <a:r>
              <a:rPr lang="en-US" b="1" dirty="0" err="1" smtClean="0"/>
              <a:t>Misoprostol</a:t>
            </a:r>
            <a:r>
              <a:rPr lang="en-US" dirty="0" smtClean="0"/>
              <a:t> — The risk for NSAID-induced gastric or duodenal ulcer can be decreased with concomitant use of the </a:t>
            </a:r>
            <a:r>
              <a:rPr lang="en-US" b="1" i="1" dirty="0" smtClean="0"/>
              <a:t>prostaglandin E analog </a:t>
            </a:r>
            <a:r>
              <a:rPr lang="en-US" dirty="0" err="1" smtClean="0"/>
              <a:t>misoprostol</a:t>
            </a:r>
            <a:r>
              <a:rPr lang="en-US" dirty="0" smtClean="0"/>
              <a:t>. </a:t>
            </a:r>
            <a:endParaRPr lang="ar-SY" dirty="0" smtClean="0"/>
          </a:p>
          <a:p>
            <a:pPr algn="l">
              <a:buNone/>
            </a:pPr>
            <a:r>
              <a:rPr lang="en-US" dirty="0" smtClean="0"/>
              <a:t>100 µg three times daily or four times daily, and then to increase the dose as tolerated up to the maximum dose of 200 µg four times daily.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81200"/>
            <a:ext cx="8686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Proton pump inhibitors (PPIs) </a:t>
            </a:r>
            <a:r>
              <a:rPr lang="en-US" sz="2400" dirty="0" smtClean="0"/>
              <a:t>are useful for the </a:t>
            </a:r>
            <a:r>
              <a:rPr lang="ar-SY" sz="2400" dirty="0" smtClean="0"/>
              <a:t>  </a:t>
            </a:r>
            <a:r>
              <a:rPr lang="en-US" sz="2400" dirty="0" smtClean="0"/>
              <a:t>prevention of NSAID-induced ulcers</a:t>
            </a:r>
            <a:r>
              <a:rPr lang="en-US" dirty="0" smtClean="0"/>
              <a:t> .    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800" b="1" i="1" dirty="0" err="1" smtClean="0"/>
              <a:t>Omeprazole</a:t>
            </a:r>
            <a:r>
              <a:rPr lang="en-US" sz="2800" b="1" i="1" dirty="0" smtClean="0"/>
              <a:t>     20 mg</a:t>
            </a:r>
          </a:p>
          <a:p>
            <a:pPr algn="l" rtl="0"/>
            <a:r>
              <a:rPr lang="en-US" sz="2800" b="1" i="1" dirty="0" err="1" smtClean="0"/>
              <a:t>Lanzoprazole</a:t>
            </a:r>
            <a:r>
              <a:rPr lang="en-US" sz="2800" b="1" i="1" dirty="0" smtClean="0"/>
              <a:t>    15-30 mg</a:t>
            </a:r>
          </a:p>
          <a:p>
            <a:pPr algn="l" rtl="0"/>
            <a:r>
              <a:rPr lang="en-US" sz="2800" b="1" i="1" dirty="0" err="1" smtClean="0"/>
              <a:t>Esomeprazole</a:t>
            </a:r>
            <a:r>
              <a:rPr lang="en-US" sz="2800" b="1" i="1" dirty="0" smtClean="0"/>
              <a:t>    20-40  mg</a:t>
            </a:r>
            <a:endParaRPr lang="ar-SA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8564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Colchicine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 </a:t>
            </a:r>
            <a:r>
              <a:rPr lang="en-US" dirty="0" err="1" smtClean="0"/>
              <a:t>colchicine</a:t>
            </a:r>
            <a:r>
              <a:rPr lang="en-US" dirty="0" smtClean="0"/>
              <a:t> is an </a:t>
            </a:r>
            <a:r>
              <a:rPr lang="en-US" b="1" i="1" dirty="0" smtClean="0">
                <a:solidFill>
                  <a:srgbClr val="7030A0"/>
                </a:solidFill>
              </a:rPr>
              <a:t>optional additional treatment in patients with a first episode of acute idiopathic or viral pericarditis</a:t>
            </a:r>
          </a:p>
          <a:p>
            <a:pPr algn="l">
              <a:buNone/>
            </a:pPr>
            <a:r>
              <a:rPr lang="en-US" b="1" i="1" dirty="0" smtClean="0"/>
              <a:t>0.5 to 1 mg twice on the first day</a:t>
            </a:r>
            <a:r>
              <a:rPr lang="en-US" dirty="0" smtClean="0"/>
              <a:t>, followed by</a:t>
            </a:r>
          </a:p>
          <a:p>
            <a:pPr algn="l">
              <a:buNone/>
            </a:pPr>
            <a:r>
              <a:rPr lang="en-US" b="1" i="1" dirty="0" smtClean="0"/>
              <a:t>0.5 once or twice daily for </a:t>
            </a:r>
            <a:r>
              <a:rPr lang="en-US" b="1" i="1" dirty="0" smtClean="0">
                <a:solidFill>
                  <a:srgbClr val="FF0000"/>
                </a:solidFill>
              </a:rPr>
              <a:t>three months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>
              <a:buNone/>
            </a:pPr>
            <a:r>
              <a:rPr lang="en-US" dirty="0" smtClean="0"/>
              <a:t>There are less common (&lt;1 percent) </a:t>
            </a:r>
            <a:r>
              <a:rPr lang="en-US" b="1" dirty="0" smtClean="0"/>
              <a:t>side-effects </a:t>
            </a:r>
            <a:r>
              <a:rPr lang="en-US" dirty="0" smtClean="0"/>
              <a:t>to be considered (bone marrow suppression, </a:t>
            </a:r>
            <a:r>
              <a:rPr lang="en-US" dirty="0" err="1" smtClean="0"/>
              <a:t>hepatotoxicity</a:t>
            </a:r>
            <a:r>
              <a:rPr lang="en-US" dirty="0" smtClean="0"/>
              <a:t>, and </a:t>
            </a:r>
            <a:r>
              <a:rPr lang="en-US" dirty="0" err="1" smtClean="0"/>
              <a:t>myotoxicity</a:t>
            </a:r>
            <a:r>
              <a:rPr lang="en-US" dirty="0" smtClean="0"/>
              <a:t>). </a:t>
            </a:r>
          </a:p>
          <a:p>
            <a:pPr algn="l">
              <a:buNone/>
            </a:pPr>
            <a:r>
              <a:rPr lang="en-US" dirty="0" smtClean="0"/>
              <a:t>Chronic renal insufficiency leading to increased </a:t>
            </a:r>
            <a:r>
              <a:rPr lang="en-US" dirty="0" err="1" smtClean="0"/>
              <a:t>colchicine</a:t>
            </a:r>
            <a:r>
              <a:rPr lang="en-US" dirty="0" smtClean="0"/>
              <a:t> levels appears to be the major risk factor for side effects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Glucocorticoids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>
            <a:normAutofit lnSpcReduction="10000"/>
          </a:bodyPr>
          <a:lstStyle/>
          <a:p>
            <a:pPr algn="l">
              <a:buNone/>
            </a:pPr>
            <a:r>
              <a:rPr lang="en-US" dirty="0" smtClean="0"/>
              <a:t>Should be considered </a:t>
            </a:r>
            <a:r>
              <a:rPr lang="en-US" b="1" i="1" dirty="0" smtClean="0">
                <a:solidFill>
                  <a:srgbClr val="FF0000"/>
                </a:solidFill>
              </a:rPr>
              <a:t>only if the patient is clearly refractory to NSAIDs and </a:t>
            </a:r>
            <a:r>
              <a:rPr lang="en-US" b="1" i="1" dirty="0" err="1" smtClean="0">
                <a:solidFill>
                  <a:srgbClr val="FF0000"/>
                </a:solidFill>
              </a:rPr>
              <a:t>colchicine</a:t>
            </a:r>
            <a:r>
              <a:rPr lang="en-US" b="1" i="1" dirty="0" smtClean="0">
                <a:solidFill>
                  <a:srgbClr val="FF0000"/>
                </a:solidFill>
              </a:rPr>
              <a:t>, and a specific cause for the pericarditis has been excluded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i="1" dirty="0" smtClean="0"/>
              <a:t>The 2004 ESC guidelines </a:t>
            </a:r>
            <a:r>
              <a:rPr lang="en-US" dirty="0" smtClean="0"/>
              <a:t>recommended that systemic steroid therapy be restricted to patients with the following conditions : </a:t>
            </a:r>
          </a:p>
          <a:p>
            <a:pPr algn="l"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Acute pericarditis due to connective tissue disease </a:t>
            </a:r>
            <a:r>
              <a:rPr lang="en-US" b="1" i="1" dirty="0" err="1" smtClean="0">
                <a:solidFill>
                  <a:schemeClr val="tx2"/>
                </a:solidFill>
              </a:rPr>
              <a:t>Autoreactive</a:t>
            </a:r>
            <a:r>
              <a:rPr lang="en-US" b="1" i="1" dirty="0" smtClean="0">
                <a:solidFill>
                  <a:schemeClr val="tx2"/>
                </a:solidFill>
              </a:rPr>
              <a:t> (immune-mediated) pericarditis </a:t>
            </a:r>
          </a:p>
          <a:p>
            <a:pPr algn="l"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Uremic pericarditis</a:t>
            </a:r>
            <a:endParaRPr lang="ar-SA" b="1" i="1" dirty="0" smtClean="0">
              <a:solidFill>
                <a:schemeClr val="tx2"/>
              </a:solidFill>
            </a:endParaRPr>
          </a:p>
          <a:p>
            <a:pPr algn="l">
              <a:buNone/>
            </a:pPr>
            <a:r>
              <a:rPr lang="en-US" b="1" dirty="0" smtClean="0"/>
              <a:t>prednisone 1 </a:t>
            </a:r>
            <a:r>
              <a:rPr lang="en-US" b="1" dirty="0" smtClean="0"/>
              <a:t>mg/kg/day </a:t>
            </a:r>
            <a:r>
              <a:rPr lang="en-US" dirty="0" smtClean="0"/>
              <a:t>when </a:t>
            </a:r>
            <a:r>
              <a:rPr lang="en-US" dirty="0" smtClean="0"/>
              <a:t>indicated with rapid tapering to reduce the risk of systemic side effects</a:t>
            </a:r>
            <a:r>
              <a:rPr lang="en-US" i="1" dirty="0" smtClean="0"/>
              <a:t>.</a:t>
            </a:r>
          </a:p>
          <a:p>
            <a:pPr algn="l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30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sz="2400" i="1" dirty="0" smtClean="0"/>
              <a:t>usually the </a:t>
            </a:r>
            <a:r>
              <a:rPr lang="en-US" sz="2400" i="1" dirty="0" smtClean="0">
                <a:solidFill>
                  <a:srgbClr val="FF0000"/>
                </a:solidFill>
              </a:rPr>
              <a:t>tapering start at </a:t>
            </a:r>
            <a:r>
              <a:rPr lang="en-US" sz="2400" b="1" i="1" dirty="0" smtClean="0">
                <a:solidFill>
                  <a:srgbClr val="FF0000"/>
                </a:solidFill>
              </a:rPr>
              <a:t>two to four weeks</a:t>
            </a:r>
            <a:r>
              <a:rPr lang="en-US" sz="2400" i="1" dirty="0" smtClean="0">
                <a:solidFill>
                  <a:srgbClr val="FF0000"/>
                </a:solidFill>
              </a:rPr>
              <a:t>, after C-reactive protein normalization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en-US" sz="2400" b="1" dirty="0" smtClean="0"/>
              <a:t>Slow prednisone tapering is critical and a proposed tapering scheme follows</a:t>
            </a:r>
            <a:r>
              <a:rPr lang="en-US" sz="2400" dirty="0" smtClean="0"/>
              <a:t>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Daily dose &gt;50 mg - tapered 10 mg/day every one to two weeks</a:t>
            </a:r>
          </a:p>
          <a:p>
            <a:pPr algn="l"/>
            <a:r>
              <a:rPr lang="en-US" sz="2400" dirty="0" smtClean="0"/>
              <a:t>Daily dose 25-50 mg - tapered 5-10 mg/day every one to two weeks</a:t>
            </a:r>
          </a:p>
          <a:p>
            <a:pPr algn="l"/>
            <a:r>
              <a:rPr lang="en-US" sz="2400" dirty="0" smtClean="0"/>
              <a:t>Daily dose 15-25 mg - tapered 2.5 mg/day every two to four weeks</a:t>
            </a:r>
          </a:p>
          <a:p>
            <a:pPr algn="l"/>
            <a:r>
              <a:rPr lang="en-US" sz="2400" dirty="0" smtClean="0"/>
              <a:t>Daily dose &lt;15 mg - tapered 1.25 to 2.5 mg/day every two to six week</a:t>
            </a:r>
            <a:r>
              <a:rPr lang="en-US" sz="2000" dirty="0" smtClean="0"/>
              <a:t>s</a:t>
            </a:r>
            <a:endParaRPr lang="ar-S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8915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We generally </a:t>
            </a:r>
            <a:r>
              <a:rPr lang="en-US" sz="3200" b="1" dirty="0" smtClean="0"/>
              <a:t>add </a:t>
            </a:r>
            <a:r>
              <a:rPr lang="en-US" sz="3200" b="1" dirty="0" err="1" smtClean="0"/>
              <a:t>colchicine</a:t>
            </a:r>
            <a:r>
              <a:rPr lang="en-US" sz="3200" b="1" dirty="0" smtClean="0"/>
              <a:t> during </a:t>
            </a:r>
            <a:r>
              <a:rPr lang="en-US" sz="3200" b="1" dirty="0" err="1" smtClean="0"/>
              <a:t>glucocorticoid</a:t>
            </a:r>
            <a:r>
              <a:rPr lang="en-US" sz="3200" b="1" dirty="0" smtClean="0"/>
              <a:t> tapering and continue </a:t>
            </a:r>
            <a:r>
              <a:rPr lang="en-US" sz="3200" b="1" dirty="0" err="1" smtClean="0"/>
              <a:t>colchicine</a:t>
            </a:r>
            <a:r>
              <a:rPr lang="en-US" sz="3200" b="1" dirty="0" smtClean="0"/>
              <a:t> for several months after </a:t>
            </a:r>
            <a:r>
              <a:rPr lang="en-US" sz="3200" b="1" dirty="0" err="1" smtClean="0"/>
              <a:t>glucocorticoid</a:t>
            </a:r>
            <a:r>
              <a:rPr lang="en-US" sz="3200" b="1" dirty="0" smtClean="0"/>
              <a:t> discontinuation</a:t>
            </a:r>
            <a:r>
              <a:rPr lang="en-US" sz="3200" dirty="0" smtClean="0"/>
              <a:t> (</a:t>
            </a:r>
            <a:r>
              <a:rPr lang="en-US" sz="3600" dirty="0" err="1" smtClean="0">
                <a:solidFill>
                  <a:srgbClr val="7030A0"/>
                </a:solidFill>
              </a:rPr>
              <a:t>ie</a:t>
            </a:r>
            <a:r>
              <a:rPr lang="en-US" sz="3600" dirty="0" smtClean="0">
                <a:solidFill>
                  <a:srgbClr val="7030A0"/>
                </a:solidFill>
              </a:rPr>
              <a:t>, with a </a:t>
            </a:r>
            <a:r>
              <a:rPr lang="en-US" sz="3600" i="1" dirty="0" smtClean="0">
                <a:solidFill>
                  <a:srgbClr val="7030A0"/>
                </a:solidFill>
              </a:rPr>
              <a:t>overall length of treatment of </a:t>
            </a:r>
            <a:r>
              <a:rPr lang="en-US" sz="3600" b="1" i="1" dirty="0" smtClean="0">
                <a:solidFill>
                  <a:srgbClr val="7030A0"/>
                </a:solidFill>
              </a:rPr>
              <a:t>three months for acute pericarditis</a:t>
            </a:r>
            <a:r>
              <a:rPr lang="en-US" sz="3600" i="1" dirty="0" smtClean="0">
                <a:solidFill>
                  <a:srgbClr val="7030A0"/>
                </a:solidFill>
              </a:rPr>
              <a:t>, </a:t>
            </a:r>
            <a:r>
              <a:rPr lang="en-US" sz="3600" b="1" i="1" dirty="0" smtClean="0">
                <a:solidFill>
                  <a:srgbClr val="FF0000"/>
                </a:solidFill>
              </a:rPr>
              <a:t>six months in recurrent cases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ar-SA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Pericardiocentesis</a:t>
            </a:r>
            <a:endParaRPr lang="ar-SA" sz="6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915400" cy="48006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r>
              <a:rPr lang="en-US" sz="3000" b="1" dirty="0" err="1" smtClean="0"/>
              <a:t>Pericardiocentesis</a:t>
            </a:r>
            <a:r>
              <a:rPr lang="en-US" sz="3000" b="1" dirty="0" smtClean="0"/>
              <a:t> </a:t>
            </a:r>
            <a:r>
              <a:rPr lang="en-US" sz="3000" b="1" dirty="0" smtClean="0"/>
              <a:t>is generally performed for one of </a:t>
            </a:r>
            <a:endParaRPr lang="ar-SY" sz="3000" b="1" dirty="0" smtClean="0"/>
          </a:p>
          <a:p>
            <a:pPr algn="l">
              <a:buNone/>
            </a:pPr>
            <a:r>
              <a:rPr lang="en-US" sz="3000" b="1" dirty="0" smtClean="0"/>
              <a:t>three reasons:</a:t>
            </a:r>
            <a:endParaRPr lang="en-US" sz="3200" b="1" dirty="0" smtClean="0"/>
          </a:p>
          <a:p>
            <a:pPr algn="l">
              <a:buNone/>
            </a:pPr>
            <a:r>
              <a:rPr lang="en-US" sz="3200" dirty="0" smtClean="0"/>
              <a:t> </a:t>
            </a:r>
            <a:r>
              <a:rPr lang="en-US" sz="3500" b="1" i="1" dirty="0" smtClean="0">
                <a:solidFill>
                  <a:srgbClr val="FF0000"/>
                </a:solidFill>
              </a:rPr>
              <a:t>A </a:t>
            </a:r>
            <a:r>
              <a:rPr lang="en-US" sz="3500" b="1" i="1" dirty="0" smtClean="0"/>
              <a:t>-</a:t>
            </a:r>
            <a:r>
              <a:rPr lang="en-US" sz="3500" i="1" dirty="0" smtClean="0"/>
              <a:t>If moderate to severe </a:t>
            </a:r>
            <a:r>
              <a:rPr lang="en-US" sz="3500" i="1" dirty="0" err="1" smtClean="0"/>
              <a:t>tamponade</a:t>
            </a:r>
            <a:r>
              <a:rPr lang="en-US" sz="3500" i="1" dirty="0" smtClean="0"/>
              <a:t> is present, </a:t>
            </a:r>
            <a:r>
              <a:rPr lang="en-US" sz="3500" i="1" dirty="0" err="1" smtClean="0"/>
              <a:t>pericardiocentesis</a:t>
            </a:r>
            <a:r>
              <a:rPr lang="en-US" sz="3500" i="1" dirty="0" smtClean="0"/>
              <a:t> can be life saving</a:t>
            </a:r>
            <a:r>
              <a:rPr lang="en-US" sz="3500" b="1" i="1" dirty="0" smtClean="0"/>
              <a:t>.</a:t>
            </a:r>
          </a:p>
          <a:p>
            <a:pPr algn="l">
              <a:buNone/>
            </a:pPr>
            <a:r>
              <a:rPr lang="en-US" sz="3500" b="1" i="1" dirty="0" smtClean="0">
                <a:solidFill>
                  <a:srgbClr val="FF0000"/>
                </a:solidFill>
              </a:rPr>
              <a:t>B</a:t>
            </a:r>
            <a:r>
              <a:rPr lang="en-US" sz="3500" b="1" i="1" dirty="0" smtClean="0"/>
              <a:t> -</a:t>
            </a:r>
            <a:r>
              <a:rPr lang="en-US" sz="3500" i="1" dirty="0" smtClean="0"/>
              <a:t>If purulent, </a:t>
            </a:r>
            <a:r>
              <a:rPr lang="en-US" sz="3500" i="1" dirty="0" err="1" smtClean="0"/>
              <a:t>tuberculous</a:t>
            </a:r>
            <a:r>
              <a:rPr lang="en-US" sz="3500" i="1" dirty="0" smtClean="0"/>
              <a:t>, or </a:t>
            </a:r>
            <a:r>
              <a:rPr lang="en-US" sz="3500" i="1" dirty="0" err="1" smtClean="0"/>
              <a:t>neoplastic</a:t>
            </a:r>
            <a:r>
              <a:rPr lang="en-US" sz="3500" i="1" dirty="0" smtClean="0"/>
              <a:t> pericarditis is suspected. </a:t>
            </a:r>
          </a:p>
          <a:p>
            <a:pPr algn="l">
              <a:buNone/>
            </a:pPr>
            <a:r>
              <a:rPr lang="en-US" sz="3500" b="1" i="1" dirty="0" smtClean="0">
                <a:solidFill>
                  <a:srgbClr val="FF0000"/>
                </a:solidFill>
              </a:rPr>
              <a:t>C</a:t>
            </a:r>
            <a:r>
              <a:rPr lang="en-US" sz="3500" b="1" i="1" dirty="0" smtClean="0"/>
              <a:t> -</a:t>
            </a:r>
            <a:r>
              <a:rPr lang="en-US" sz="3500" i="1" dirty="0" smtClean="0"/>
              <a:t>If there is a persistent symptomatic pericardial effusion</a:t>
            </a:r>
            <a:r>
              <a:rPr lang="en-US" sz="3000" dirty="0" smtClean="0"/>
              <a:t>.</a:t>
            </a:r>
            <a:r>
              <a:rPr lang="en-US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800" b="1" i="1" dirty="0" smtClean="0"/>
              <a:t>Summary of the European Society of Cardiology Guidelines on the Diagnosis and Management of Pericardial Heart Disease</a:t>
            </a:r>
            <a:endParaRPr lang="ar-SA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22320"/>
          </a:xfrm>
        </p:spPr>
        <p:txBody>
          <a:bodyPr/>
          <a:lstStyle/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endParaRPr lang="ar-SA" dirty="0" smtClean="0"/>
          </a:p>
          <a:p>
            <a:pPr algn="l">
              <a:buNone/>
            </a:pPr>
            <a:endParaRPr lang="ar-S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904999"/>
          <a:ext cx="9144000" cy="5964619"/>
        </p:xfrm>
        <a:graphic>
          <a:graphicData uri="http://schemas.openxmlformats.org/drawingml/2006/table">
            <a:tbl>
              <a:tblPr/>
              <a:tblGrid>
                <a:gridCol w="6773471"/>
                <a:gridCol w="1307878"/>
                <a:gridCol w="1062651"/>
              </a:tblGrid>
              <a:tr h="477774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Acute </a:t>
                      </a:r>
                      <a:r>
                        <a:rPr lang="en-US" sz="36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pericarditis</a:t>
                      </a:r>
                      <a:endParaRPr lang="en-US" sz="3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0767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  NSAIDs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8282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Arial"/>
                        </a:rPr>
                        <a:t>Colchicine</a:t>
                      </a:r>
                      <a:r>
                        <a:rPr lang="en-US" sz="2800" b="1" baseline="30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32765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  Systemic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corticosteroids</a:t>
                      </a:r>
                      <a:r>
                        <a:rPr lang="en-US" sz="2800" b="1" baseline="30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/>
                      <a:r>
                        <a:rPr kumimoji="0" lang="en-US" sz="28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000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initial attack and prevent of recurrences.</a:t>
                      </a:r>
                    </a:p>
                    <a:p>
                      <a:pPr algn="l" rtl="0"/>
                      <a:endParaRPr kumimoji="0" lang="en-US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kumimoji="0" lang="en-US" sz="28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US" sz="2800" b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connective tissue disease-associated,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autoreactive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and uremic effusions.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Level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2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6901133"/>
                <a:gridCol w="1121434"/>
                <a:gridCol w="1121434"/>
              </a:tblGrid>
              <a:tr h="855773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Recurrent </a:t>
                      </a:r>
                      <a:r>
                        <a:rPr lang="en-US" sz="36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pericarditis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5577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Colchicine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528692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Systemic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corticosteroids</a:t>
                      </a:r>
                      <a:r>
                        <a:rPr lang="en-US" sz="2800" b="1" baseline="30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/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C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617762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  </a:t>
                      </a:r>
                      <a:r>
                        <a:rPr lang="en-US" sz="2400" dirty="0" err="1" smtClean="0">
                          <a:latin typeface="Times New Roman"/>
                          <a:ea typeface="Times New Roman"/>
                          <a:cs typeface="Arial"/>
                        </a:rPr>
                        <a:t>Pericardiectomy</a:t>
                      </a:r>
                      <a:r>
                        <a:rPr lang="en-US" sz="2800" b="1" baseline="30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en-US" sz="28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400" baseline="30000" dirty="0" smtClean="0">
                          <a:latin typeface="Times New Roman"/>
                          <a:ea typeface="Times New Roman"/>
                          <a:cs typeface="Arial"/>
                        </a:rPr>
                        <a:t>           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  <a:cs typeface="Arial"/>
                        </a:rPr>
                        <a:t>        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b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</a:br>
                      <a:endParaRPr lang="en-US" sz="24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/>
                      <a:endParaRPr lang="en-US" sz="24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/>
                      <a:endParaRPr lang="en-US" sz="24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algn="l" rtl="0"/>
                      <a:r>
                        <a:rPr kumimoji="0" lang="en-US" sz="28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US" sz="28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recurrent </a:t>
                      </a: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pericarditis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patients in poor general condition or in frequent crises.</a:t>
                      </a:r>
                    </a:p>
                    <a:p>
                      <a:pPr algn="l" rtl="0"/>
                      <a:r>
                        <a:rPr kumimoji="0" lang="en-US" sz="2800" b="1" kern="1200" baseline="300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00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frequent, highly symptomatic recurrences resistant to medical therapy.</a:t>
                      </a:r>
                    </a:p>
                    <a:p>
                      <a:pPr algn="l" rtl="0"/>
                      <a:endParaRPr lang="en-US" sz="24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Arial"/>
                        </a:rPr>
                        <a:t>B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5684109"/>
                <a:gridCol w="1894703"/>
                <a:gridCol w="1565189"/>
              </a:tblGrid>
              <a:tr h="1499788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Pericardial effusion</a:t>
                      </a:r>
                      <a:endParaRPr lang="en-US" sz="40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6791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Pericardiocentesis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 for cardiac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tamponade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26791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Pericardiocentesis</a:t>
                      </a: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 for smaller effusions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4800" y="1219200"/>
            <a:ext cx="2033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Bacterial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05740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i="1" dirty="0" smtClean="0"/>
              <a:t>Staphylococcus</a:t>
            </a:r>
          </a:p>
          <a:p>
            <a:pPr algn="l"/>
            <a:r>
              <a:rPr lang="en-US" sz="2400" b="1" i="1" dirty="0" smtClean="0"/>
              <a:t>Streptococcus</a:t>
            </a:r>
          </a:p>
          <a:p>
            <a:pPr algn="l"/>
            <a:r>
              <a:rPr lang="en-US" sz="2400" b="1" i="1" dirty="0" err="1" smtClean="0"/>
              <a:t>pneumococcus</a:t>
            </a:r>
            <a:endParaRPr lang="en-US" sz="2400" b="1" i="1" dirty="0" smtClean="0"/>
          </a:p>
          <a:p>
            <a:pPr algn="l"/>
            <a:r>
              <a:rPr lang="en-US" sz="2400" b="1" i="1" dirty="0" err="1" smtClean="0"/>
              <a:t>Haemophilus</a:t>
            </a:r>
            <a:endParaRPr lang="en-US" sz="2400" dirty="0" smtClean="0"/>
          </a:p>
          <a:p>
            <a:pPr algn="l"/>
            <a:r>
              <a:rPr lang="en-US" sz="2400" b="1" i="1" dirty="0" smtClean="0"/>
              <a:t>Neisseria</a:t>
            </a:r>
            <a:r>
              <a:rPr lang="en-US" sz="2400" dirty="0" smtClean="0"/>
              <a:t> (gonorrhoeae or meningitidis)</a:t>
            </a:r>
          </a:p>
          <a:p>
            <a:pPr algn="l"/>
            <a:r>
              <a:rPr lang="en-US" sz="2400" dirty="0" smtClean="0"/>
              <a:t> </a:t>
            </a:r>
            <a:r>
              <a:rPr lang="en-US" sz="2400" b="1" i="1" dirty="0" smtClean="0"/>
              <a:t>Chlamydia</a:t>
            </a:r>
            <a:r>
              <a:rPr lang="en-US" sz="2400" dirty="0" smtClean="0"/>
              <a:t> (psittaci or trachomatis)</a:t>
            </a:r>
          </a:p>
          <a:p>
            <a:pPr algn="l"/>
            <a:r>
              <a:rPr lang="en-US" sz="2400" b="1" i="1" dirty="0" smtClean="0"/>
              <a:t> Legionella</a:t>
            </a:r>
          </a:p>
          <a:p>
            <a:pPr algn="l"/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7030A0"/>
                </a:solidFill>
              </a:rPr>
              <a:t>Tuberculosis</a:t>
            </a:r>
          </a:p>
          <a:p>
            <a:pPr algn="l"/>
            <a:r>
              <a:rPr lang="en-US" sz="2400" b="1" i="1" dirty="0" smtClean="0"/>
              <a:t> Salmonella</a:t>
            </a:r>
          </a:p>
          <a:p>
            <a:pPr algn="l"/>
            <a:r>
              <a:rPr lang="en-US" sz="2400" b="1" i="1" dirty="0" err="1" smtClean="0"/>
              <a:t>Mycoplasma</a:t>
            </a:r>
            <a:r>
              <a:rPr lang="en-US" sz="2400" dirty="0" smtClean="0"/>
              <a:t> </a:t>
            </a:r>
            <a:endParaRPr lang="ar-SY" sz="2400" dirty="0" smtClean="0"/>
          </a:p>
          <a:p>
            <a:pPr algn="l"/>
            <a:r>
              <a:rPr lang="en-US" sz="2400" b="1" i="1" dirty="0" smtClean="0"/>
              <a:t>Lyme disease</a:t>
            </a:r>
            <a:endParaRPr lang="ar-S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6870982"/>
                <a:gridCol w="1269890"/>
                <a:gridCol w="1003128"/>
              </a:tblGrid>
              <a:tr h="1051937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Analysis of pericardial fluid</a:t>
                      </a:r>
                      <a:endParaRPr lang="en-US" sz="32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621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  Pericardial fluid and blood for bacteria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8794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  PCR, ADA, IF ,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Arial"/>
                        </a:rPr>
                        <a:t>lysozyme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 for tuberculosis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8794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  PCR, in situ hybridization for virus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879423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  Serum viral titers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Arial"/>
                        </a:rPr>
                        <a:t>Class IIb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  <a:tr h="252158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  Pericardial chemistry (specific gravity, protein, LDH, glucose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rtl="0"/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  <a:p>
                      <a:pPr rtl="0"/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PCR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polymerase chain reaction;       </a:t>
                      </a:r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ADA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adenosine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deaminase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IF   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interferon gamma.                 </a:t>
                      </a:r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LDH</a:t>
                      </a:r>
                      <a:r>
                        <a:rPr kumimoji="0" lang="en-US" sz="1800" b="1" i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lactate  </a:t>
                      </a:r>
                      <a:r>
                        <a:rPr kumimoji="0"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dehydrogenase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kumimoji="0" lang="en-US" sz="1800" b="1" i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Arial"/>
                        </a:rPr>
                        <a:t>Class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Times New Roman"/>
                          <a:cs typeface="Arial"/>
                        </a:rPr>
                        <a:t>IIb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8575" marR="28575" marT="28575" marB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99681" name="AutoShape 1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-76200"/>
          <a:ext cx="9143999" cy="6934203"/>
        </p:xfrm>
        <a:graphic>
          <a:graphicData uri="http://schemas.openxmlformats.org/drawingml/2006/table">
            <a:tbl>
              <a:tblPr/>
              <a:tblGrid>
                <a:gridCol w="7315200"/>
                <a:gridCol w="914400"/>
                <a:gridCol w="914399"/>
              </a:tblGrid>
              <a:tr h="988343"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Specific forms of </a:t>
                      </a:r>
                      <a:r>
                        <a:rPr lang="en-US" sz="44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pericarditis</a:t>
                      </a:r>
                      <a:endParaRPr lang="en-US" sz="44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758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Corticosteroids for TB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pericarditis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IIb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7203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Pericardiocentesis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for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tamponade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and large effusions unresponsive to dialysis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758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Pericardiocentesis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for large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neoplastic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effusions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4758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Diagnostic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pericardiocentesis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in suspected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neoplastic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effusion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7203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Intrapericardial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instillation of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cytotoxic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sclerosing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agent for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neoplastic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pericarditis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Arial"/>
                        </a:rPr>
                        <a:t>Class IIa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7203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Radiation Rx for control of effusions in patients with radiosensitive tumors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68525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Percutaneous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balloon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pericardiotomy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for malignant effusions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IIa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758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Pleuropericardiotomy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to drain malignant effusions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IIb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C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72039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  Surgical therapy of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chylous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 effusion resistant to diet and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pericardiocentesis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4758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Thyroid hormone for effusion secondary to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  <a:cs typeface="Arial"/>
                        </a:rPr>
                        <a:t>myxedema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Class I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Arial"/>
                        </a:rPr>
                        <a:t>Level B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9048" marR="19048" marT="19048" marB="190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PROGNOSIS</a:t>
            </a:r>
            <a:endParaRPr lang="ar-SA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76400"/>
            <a:ext cx="9372600" cy="5181600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/>
              <a:t>Patients with acute idiopathic or viral pericarditis have a good long-term prognosis.</a:t>
            </a:r>
          </a:p>
          <a:p>
            <a:pPr algn="l">
              <a:buNone/>
            </a:pPr>
            <a:r>
              <a:rPr lang="en-US" sz="2800" dirty="0" smtClean="0"/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Cardiac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tamponade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rarely occurs in patients with acute idiopathic pericarditis and </a:t>
            </a:r>
            <a:r>
              <a:rPr lang="en-US" sz="2800" b="1" dirty="0" smtClean="0"/>
              <a:t>is more common in </a:t>
            </a:r>
            <a:r>
              <a:rPr lang="en-US" sz="2800" i="1" dirty="0" smtClean="0"/>
              <a:t>patients with a </a:t>
            </a:r>
            <a:r>
              <a:rPr lang="en-US" sz="2800" b="1" i="1" dirty="0" smtClean="0"/>
              <a:t>specific etiologies such as </a:t>
            </a:r>
            <a:r>
              <a:rPr lang="en-US" sz="2800" b="1" i="1" dirty="0" err="1" smtClean="0"/>
              <a:t>neoplastic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tuberculous</a:t>
            </a:r>
            <a:r>
              <a:rPr lang="en-US" sz="2800" b="1" i="1" dirty="0" smtClean="0"/>
              <a:t>, or purulent pericarditis</a:t>
            </a:r>
            <a:r>
              <a:rPr lang="en-US" sz="2800" b="1" dirty="0" smtClean="0"/>
              <a:t> </a:t>
            </a:r>
            <a:r>
              <a:rPr lang="en-US" sz="2800" dirty="0" smtClean="0"/>
              <a:t>(up to 68 percent). </a:t>
            </a:r>
          </a:p>
          <a:p>
            <a:pPr algn="l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Constrictive pericarditis </a:t>
            </a:r>
            <a:r>
              <a:rPr lang="en-US" sz="2800" dirty="0" smtClean="0"/>
              <a:t>may occur in about 1 percent of patients with acute idiopathic pericarditis, and it is </a:t>
            </a:r>
            <a:r>
              <a:rPr lang="en-US" sz="2800" b="1" dirty="0" smtClean="0"/>
              <a:t>more common in </a:t>
            </a:r>
            <a:r>
              <a:rPr lang="en-US" sz="2800" dirty="0" smtClean="0"/>
              <a:t>patients with a </a:t>
            </a:r>
            <a:r>
              <a:rPr lang="en-US" sz="2800" b="1" i="1" dirty="0" smtClean="0"/>
              <a:t>specific etiology</a:t>
            </a:r>
            <a:r>
              <a:rPr lang="en-US" sz="2800" dirty="0" smtClean="0"/>
              <a:t>.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Bradley Hand ITC" pitchFamily="66" charset="0"/>
              </a:rPr>
              <a:t>THANK</a:t>
            </a:r>
            <a:endParaRPr lang="ar-SA" sz="4400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rgbClr val="FF0000"/>
                </a:solidFill>
                <a:latin typeface="Bradley Hand ITC" pitchFamily="66" charset="0"/>
              </a:rPr>
              <a:t>YOU</a:t>
            </a:r>
            <a:endParaRPr lang="ar-SA" sz="7200" b="1" i="1" dirty="0">
              <a:solidFill>
                <a:srgbClr val="FF0000"/>
              </a:solidFill>
              <a:latin typeface="Bradley Hand ITC" pitchFamily="66" charset="0"/>
            </a:endParaRPr>
          </a:p>
        </p:txBody>
      </p:sp>
      <p:pic>
        <p:nvPicPr>
          <p:cNvPr id="7" name="Picture Placeholder 6" descr="dohaup_843254970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319" r="8319"/>
          <a:stretch>
            <a:fillRect/>
          </a:stretch>
        </p:blipFill>
        <p:spPr>
          <a:xfrm rot="420000">
            <a:off x="3178454" y="894042"/>
            <a:ext cx="5235842" cy="4376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2319</TotalTime>
  <Words>3450</Words>
  <Application>Microsoft Office PowerPoint</Application>
  <PresentationFormat>On-screen Show (4:3)</PresentationFormat>
  <Paragraphs>464</Paragraphs>
  <Slides>93</Slides>
  <Notes>93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Flow</vt:lpstr>
      <vt:lpstr>Evaluation and Management of Acute Pericarditis</vt:lpstr>
      <vt:lpstr>INTRODUCTION</vt:lpstr>
      <vt:lpstr>Slide 3</vt:lpstr>
      <vt:lpstr>Slide 4</vt:lpstr>
      <vt:lpstr>ETIOLOGY</vt:lpstr>
      <vt:lpstr>Slide 6</vt:lpstr>
      <vt:lpstr>Idiopathic</vt:lpstr>
      <vt:lpstr>Infections</vt:lpstr>
      <vt:lpstr>Slide 9</vt:lpstr>
      <vt:lpstr> Fungal </vt:lpstr>
      <vt:lpstr>Parasitic</vt:lpstr>
      <vt:lpstr>Radiation</vt:lpstr>
      <vt:lpstr>Neoplasm</vt:lpstr>
      <vt:lpstr>Cardiac</vt:lpstr>
      <vt:lpstr>Trauma</vt:lpstr>
      <vt:lpstr>Autoimmune</vt:lpstr>
      <vt:lpstr>Drugs</vt:lpstr>
      <vt:lpstr>Metabolic</vt:lpstr>
      <vt:lpstr>DIAGNOSTIC CRITERIA AND CLINICAL PRESENTATION of ACUTE PERICARDITIS</vt:lpstr>
      <vt:lpstr>Acute Pericarditis</vt:lpstr>
      <vt:lpstr>Slide 21</vt:lpstr>
      <vt:lpstr>Chest pain</vt:lpstr>
      <vt:lpstr>Pericardial friction rub</vt:lpstr>
      <vt:lpstr>Slide 24</vt:lpstr>
      <vt:lpstr>Slide 25</vt:lpstr>
      <vt:lpstr>Slide 26</vt:lpstr>
      <vt:lpstr>Slide 27</vt:lpstr>
      <vt:lpstr>Slide 28</vt:lpstr>
      <vt:lpstr>Slide 29</vt:lpstr>
      <vt:lpstr>Electrocardiogram</vt:lpstr>
      <vt:lpstr>Stage 1</vt:lpstr>
      <vt:lpstr>Stage 2</vt:lpstr>
      <vt:lpstr>Stage 3</vt:lpstr>
      <vt:lpstr>Stage 4</vt:lpstr>
      <vt:lpstr>Slide 35</vt:lpstr>
      <vt:lpstr>Slide 36</vt:lpstr>
      <vt:lpstr>Atypical ECG changes</vt:lpstr>
      <vt:lpstr>Laboratory signs of inflammation</vt:lpstr>
      <vt:lpstr>Cardiac Biomarkers</vt:lpstr>
      <vt:lpstr>Diagnostic criteria for myopericarditis</vt:lpstr>
      <vt:lpstr>Slide 41</vt:lpstr>
      <vt:lpstr>Causes of ST segment elevation</vt:lpstr>
      <vt:lpstr>Causes of ST segment elevation</vt:lpstr>
      <vt:lpstr>Distinction from acute myocardial infarction</vt:lpstr>
      <vt:lpstr>Distinction from acute myocardial infarction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Distinction from early repolarization</vt:lpstr>
      <vt:lpstr>Early Repolarization</vt:lpstr>
      <vt:lpstr>Slide 58</vt:lpstr>
      <vt:lpstr>Slide 59</vt:lpstr>
      <vt:lpstr>Slide 60</vt:lpstr>
      <vt:lpstr>Slide 61</vt:lpstr>
      <vt:lpstr>The ratio of ST elevation to T wave amplitude in lead V6</vt:lpstr>
      <vt:lpstr>Echocardiogram</vt:lpstr>
      <vt:lpstr>Chest x-ray</vt:lpstr>
      <vt:lpstr>Chest x-ray of a pericardial effusion </vt:lpstr>
      <vt:lpstr>INITIAL EVALUATION</vt:lpstr>
      <vt:lpstr>Standard  approach</vt:lpstr>
      <vt:lpstr>Slide 68</vt:lpstr>
      <vt:lpstr>Slide 69</vt:lpstr>
      <vt:lpstr>Slide 70</vt:lpstr>
      <vt:lpstr>Additional testing should include</vt:lpstr>
      <vt:lpstr>Determination of risk and need for hospitalization</vt:lpstr>
      <vt:lpstr>TREATMENT</vt:lpstr>
      <vt:lpstr>Slide 74</vt:lpstr>
      <vt:lpstr>Slide 75</vt:lpstr>
      <vt:lpstr>NSAID</vt:lpstr>
      <vt:lpstr>Ibuprofen</vt:lpstr>
      <vt:lpstr>Aspirin</vt:lpstr>
      <vt:lpstr>Slide 79</vt:lpstr>
      <vt:lpstr>With either regimen, gastrointestinal protection should be provided.</vt:lpstr>
      <vt:lpstr>Slide 81</vt:lpstr>
      <vt:lpstr>Colchicine</vt:lpstr>
      <vt:lpstr>Glucocorticoids</vt:lpstr>
      <vt:lpstr>Slide 84</vt:lpstr>
      <vt:lpstr>Slide 85</vt:lpstr>
      <vt:lpstr>Pericardiocentesis</vt:lpstr>
      <vt:lpstr>Summary of the European Society of Cardiology Guidelines on the Diagnosis and Management of Pericardial Heart Disease</vt:lpstr>
      <vt:lpstr>Slide 88</vt:lpstr>
      <vt:lpstr>Slide 89</vt:lpstr>
      <vt:lpstr>Slide 90</vt:lpstr>
      <vt:lpstr>Slide 91</vt:lpstr>
      <vt:lpstr>PROGNOSIS</vt:lpstr>
      <vt:lpstr>THANK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Ghyath Alagha</dc:creator>
  <cp:lastModifiedBy>Ghyath Alagha</cp:lastModifiedBy>
  <cp:revision>201</cp:revision>
  <dcterms:created xsi:type="dcterms:W3CDTF">2009-12-21T15:51:08Z</dcterms:created>
  <dcterms:modified xsi:type="dcterms:W3CDTF">2010-01-19T23:35:45Z</dcterms:modified>
</cp:coreProperties>
</file>